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5" r:id="rId1"/>
  </p:sldMasterIdLst>
  <p:sldIdLst>
    <p:sldId id="286" r:id="rId2"/>
    <p:sldId id="258" r:id="rId3"/>
    <p:sldId id="287" r:id="rId4"/>
    <p:sldId id="288" r:id="rId5"/>
    <p:sldId id="256" r:id="rId6"/>
    <p:sldId id="281" r:id="rId7"/>
    <p:sldId id="257" r:id="rId8"/>
    <p:sldId id="259" r:id="rId9"/>
    <p:sldId id="282" r:id="rId10"/>
    <p:sldId id="261" r:id="rId11"/>
    <p:sldId id="262" r:id="rId12"/>
    <p:sldId id="263" r:id="rId13"/>
    <p:sldId id="264" r:id="rId14"/>
    <p:sldId id="265" r:id="rId15"/>
    <p:sldId id="272" r:id="rId16"/>
    <p:sldId id="269" r:id="rId17"/>
    <p:sldId id="273" r:id="rId18"/>
    <p:sldId id="271" r:id="rId19"/>
    <p:sldId id="266" r:id="rId20"/>
    <p:sldId id="267" r:id="rId21"/>
    <p:sldId id="268" r:id="rId22"/>
    <p:sldId id="270" r:id="rId23"/>
    <p:sldId id="289" r:id="rId24"/>
    <p:sldId id="276" r:id="rId25"/>
    <p:sldId id="274" r:id="rId26"/>
    <p:sldId id="284" r:id="rId27"/>
    <p:sldId id="285" r:id="rId28"/>
    <p:sldId id="283" r:id="rId29"/>
    <p:sldId id="277" r:id="rId30"/>
    <p:sldId id="279" r:id="rId31"/>
    <p:sldId id="278" r:id="rId32"/>
    <p:sldId id="275" r:id="rId33"/>
    <p:sldId id="280" r:id="rId34"/>
    <p:sldId id="290" r:id="rId35"/>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Garamond" pitchFamily="18" charset="0"/>
        <a:ea typeface="+mn-ea"/>
        <a:cs typeface="Arial" charset="0"/>
      </a:defRPr>
    </a:lvl1pPr>
    <a:lvl2pPr marL="457200" algn="l" rtl="0" fontAlgn="base">
      <a:spcBef>
        <a:spcPct val="0"/>
      </a:spcBef>
      <a:spcAft>
        <a:spcPct val="0"/>
      </a:spcAft>
      <a:defRPr kern="1200">
        <a:solidFill>
          <a:schemeClr val="tx1"/>
        </a:solidFill>
        <a:latin typeface="Garamond" pitchFamily="18" charset="0"/>
        <a:ea typeface="+mn-ea"/>
        <a:cs typeface="Arial" charset="0"/>
      </a:defRPr>
    </a:lvl2pPr>
    <a:lvl3pPr marL="914400" algn="l" rtl="0" fontAlgn="base">
      <a:spcBef>
        <a:spcPct val="0"/>
      </a:spcBef>
      <a:spcAft>
        <a:spcPct val="0"/>
      </a:spcAft>
      <a:defRPr kern="1200">
        <a:solidFill>
          <a:schemeClr val="tx1"/>
        </a:solidFill>
        <a:latin typeface="Garamond" pitchFamily="18" charset="0"/>
        <a:ea typeface="+mn-ea"/>
        <a:cs typeface="Arial" charset="0"/>
      </a:defRPr>
    </a:lvl3pPr>
    <a:lvl4pPr marL="1371600" algn="l" rtl="0" fontAlgn="base">
      <a:spcBef>
        <a:spcPct val="0"/>
      </a:spcBef>
      <a:spcAft>
        <a:spcPct val="0"/>
      </a:spcAft>
      <a:defRPr kern="1200">
        <a:solidFill>
          <a:schemeClr val="tx1"/>
        </a:solidFill>
        <a:latin typeface="Garamond" pitchFamily="18" charset="0"/>
        <a:ea typeface="+mn-ea"/>
        <a:cs typeface="Arial" charset="0"/>
      </a:defRPr>
    </a:lvl4pPr>
    <a:lvl5pPr marL="1828800" algn="l" rtl="0" fontAlgn="base">
      <a:spcBef>
        <a:spcPct val="0"/>
      </a:spcBef>
      <a:spcAft>
        <a:spcPct val="0"/>
      </a:spcAft>
      <a:defRPr kern="1200">
        <a:solidFill>
          <a:schemeClr val="tx1"/>
        </a:solidFill>
        <a:latin typeface="Garamond" pitchFamily="18" charset="0"/>
        <a:ea typeface="+mn-ea"/>
        <a:cs typeface="Arial" charset="0"/>
      </a:defRPr>
    </a:lvl5pPr>
    <a:lvl6pPr marL="2286000" algn="l" defTabSz="914400" rtl="0" eaLnBrk="1" latinLnBrk="0" hangingPunct="1">
      <a:defRPr kern="1200">
        <a:solidFill>
          <a:schemeClr val="tx1"/>
        </a:solidFill>
        <a:latin typeface="Garamond" pitchFamily="18" charset="0"/>
        <a:ea typeface="+mn-ea"/>
        <a:cs typeface="Arial" charset="0"/>
      </a:defRPr>
    </a:lvl6pPr>
    <a:lvl7pPr marL="2743200" algn="l" defTabSz="914400" rtl="0" eaLnBrk="1" latinLnBrk="0" hangingPunct="1">
      <a:defRPr kern="1200">
        <a:solidFill>
          <a:schemeClr val="tx1"/>
        </a:solidFill>
        <a:latin typeface="Garamond" pitchFamily="18" charset="0"/>
        <a:ea typeface="+mn-ea"/>
        <a:cs typeface="Arial" charset="0"/>
      </a:defRPr>
    </a:lvl7pPr>
    <a:lvl8pPr marL="3200400" algn="l" defTabSz="914400" rtl="0" eaLnBrk="1" latinLnBrk="0" hangingPunct="1">
      <a:defRPr kern="1200">
        <a:solidFill>
          <a:schemeClr val="tx1"/>
        </a:solidFill>
        <a:latin typeface="Garamond" pitchFamily="18" charset="0"/>
        <a:ea typeface="+mn-ea"/>
        <a:cs typeface="Arial" charset="0"/>
      </a:defRPr>
    </a:lvl8pPr>
    <a:lvl9pPr marL="3657600" algn="l" defTabSz="914400" rtl="0" eaLnBrk="1" latinLnBrk="0" hangingPunct="1">
      <a:defRPr kern="1200">
        <a:solidFill>
          <a:schemeClr val="tx1"/>
        </a:solidFill>
        <a:latin typeface="Garamon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5050"/>
    <a:srgbClr val="FF3300"/>
    <a:srgbClr val="990000"/>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84383" autoAdjust="0"/>
    <p:restoredTop sz="39573" autoAdjust="0"/>
  </p:normalViewPr>
  <p:slideViewPr>
    <p:cSldViewPr>
      <p:cViewPr>
        <p:scale>
          <a:sx n="100" d="100"/>
          <a:sy n="100" d="100"/>
        </p:scale>
        <p:origin x="-1572" y="72"/>
      </p:cViewPr>
      <p:guideLst>
        <p:guide orient="horz" pos="2160"/>
        <p:guide pos="2880"/>
      </p:guideLst>
    </p:cSldViewPr>
  </p:slideViewPr>
  <p:outlineViewPr>
    <p:cViewPr>
      <p:scale>
        <a:sx n="33" d="100"/>
        <a:sy n="33" d="100"/>
      </p:scale>
      <p:origin x="0" y="1416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53602" name="Group 2"/>
          <p:cNvGrpSpPr>
            <a:grpSpLocks/>
          </p:cNvGrpSpPr>
          <p:nvPr/>
        </p:nvGrpSpPr>
        <p:grpSpPr bwMode="auto">
          <a:xfrm>
            <a:off x="0" y="0"/>
            <a:ext cx="9140825" cy="6850063"/>
            <a:chOff x="0" y="0"/>
            <a:chExt cx="5758" cy="4315"/>
          </a:xfrm>
        </p:grpSpPr>
        <p:grpSp>
          <p:nvGrpSpPr>
            <p:cNvPr id="153603" name="Group 3"/>
            <p:cNvGrpSpPr>
              <a:grpSpLocks/>
            </p:cNvGrpSpPr>
            <p:nvPr userDrawn="1"/>
          </p:nvGrpSpPr>
          <p:grpSpPr bwMode="auto">
            <a:xfrm>
              <a:off x="1728" y="2230"/>
              <a:ext cx="4027" cy="2085"/>
              <a:chOff x="1728" y="2230"/>
              <a:chExt cx="4027" cy="2085"/>
            </a:xfrm>
          </p:grpSpPr>
          <p:sp>
            <p:nvSpPr>
              <p:cNvPr id="153604"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53605"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53606"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53607"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53608"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53609"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53610"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15361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15361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53613" name="Rectangle 13"/>
          <p:cNvSpPr>
            <a:spLocks noGrp="1" noChangeArrowheads="1"/>
          </p:cNvSpPr>
          <p:nvPr>
            <p:ph type="dt" sz="quarter" idx="2"/>
          </p:nvPr>
        </p:nvSpPr>
        <p:spPr>
          <a:xfrm>
            <a:off x="457200" y="6248400"/>
            <a:ext cx="2133600" cy="476250"/>
          </a:xfrm>
        </p:spPr>
        <p:txBody>
          <a:bodyPr/>
          <a:lstStyle>
            <a:lvl1pPr>
              <a:defRPr/>
            </a:lvl1pPr>
          </a:lstStyle>
          <a:p>
            <a:endParaRPr lang="en-US"/>
          </a:p>
        </p:txBody>
      </p:sp>
      <p:sp>
        <p:nvSpPr>
          <p:cNvPr id="153614"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153615" name="Rectangle 15"/>
          <p:cNvSpPr>
            <a:spLocks noGrp="1" noChangeArrowheads="1"/>
          </p:cNvSpPr>
          <p:nvPr>
            <p:ph type="sldNum" sz="quarter" idx="4"/>
          </p:nvPr>
        </p:nvSpPr>
        <p:spPr>
          <a:xfrm>
            <a:off x="6553200" y="6254750"/>
            <a:ext cx="2133600" cy="476250"/>
          </a:xfrm>
        </p:spPr>
        <p:txBody>
          <a:bodyPr/>
          <a:lstStyle>
            <a:lvl1pPr>
              <a:defRPr/>
            </a:lvl1pPr>
          </a:lstStyle>
          <a:p>
            <a:fld id="{7F69CD4D-0184-4205-9855-B4437A346A5F}" type="slidenum">
              <a:rPr lang="ar-SA"/>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7C9A3DD-637E-4A8A-9AFC-0D6056FC211C}" type="slidenum">
              <a:rPr lang="ar-SA"/>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CD9F4862-6D05-422F-9EF5-B457200FD995}" type="slidenum">
              <a:rPr lang="ar-SA"/>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51575"/>
            <a:ext cx="2133600" cy="47625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76250"/>
          </a:xfrm>
        </p:spPr>
        <p:txBody>
          <a:bodyPr/>
          <a:lstStyle>
            <a:lvl1pPr>
              <a:defRPr/>
            </a:lvl1pPr>
          </a:lstStyle>
          <a:p>
            <a:fld id="{27BC7F30-2B0F-46FA-819A-3EBBECA233FB}" type="slidenum">
              <a:rPr lang="ar-SA"/>
              <a:pPr/>
              <a:t>‹#›</a:t>
            </a:fld>
            <a:endParaRPr lang="en-US"/>
          </a:p>
        </p:txBody>
      </p:sp>
      <p:sp>
        <p:nvSpPr>
          <p:cNvPr id="8" name="Footer Placeholder 7"/>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0AAAB080-6504-4A8A-9373-7253F720F2FA}" type="slidenum">
              <a:rPr lang="ar-SA"/>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51575"/>
            <a:ext cx="2133600" cy="476250"/>
          </a:xfrm>
        </p:spPr>
        <p:txBody>
          <a:bodyPr/>
          <a:lstStyle>
            <a:lvl1pPr>
              <a:defRPr/>
            </a:lvl1pPr>
          </a:lstStyle>
          <a:p>
            <a:endParaRPr lang="en-US"/>
          </a:p>
        </p:txBody>
      </p:sp>
      <p:sp>
        <p:nvSpPr>
          <p:cNvPr id="4" name="Slide Number Placeholder 3"/>
          <p:cNvSpPr>
            <a:spLocks noGrp="1"/>
          </p:cNvSpPr>
          <p:nvPr>
            <p:ph type="sldNum" sz="quarter" idx="11"/>
          </p:nvPr>
        </p:nvSpPr>
        <p:spPr>
          <a:xfrm>
            <a:off x="6553200" y="6248400"/>
            <a:ext cx="2133600" cy="476250"/>
          </a:xfrm>
        </p:spPr>
        <p:txBody>
          <a:bodyPr/>
          <a:lstStyle>
            <a:lvl1pPr>
              <a:defRPr/>
            </a:lvl1pPr>
          </a:lstStyle>
          <a:p>
            <a:fld id="{54FAA809-01DA-498F-A772-45BA137079AB}" type="slidenum">
              <a:rPr lang="ar-SA"/>
              <a:pPr/>
              <a:t>‹#›</a:t>
            </a:fld>
            <a:endParaRPr lang="en-US"/>
          </a:p>
        </p:txBody>
      </p:sp>
      <p:sp>
        <p:nvSpPr>
          <p:cNvPr id="5" name="Footer Placeholder 4"/>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AF2B2784-B9EA-41FE-9D4D-DAD609F29BCD}" type="slidenum">
              <a:rPr lang="ar-SA"/>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81859765-A2DD-4F05-A2C1-09DB535F5297}" type="slidenum">
              <a:rPr lang="ar-SA"/>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13C1A13-90F3-4A55-B12A-B2B60E7A8D93}" type="slidenum">
              <a:rPr lang="ar-SA"/>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FCC547DA-BD9A-4BD0-AE49-F8DFBB5406F3}" type="slidenum">
              <a:rPr lang="ar-SA"/>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7F411FA5-5F37-4047-8BB8-672B72528693}" type="slidenum">
              <a:rPr lang="ar-SA"/>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476912A7-4BA3-4022-85BD-C4FEBEEA31E6}" type="slidenum">
              <a:rPr lang="ar-SA"/>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570A5957-89AB-448D-A853-8CB489B2D2A3}" type="slidenum">
              <a:rPr lang="ar-SA"/>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4AECD459-0C74-4E53-B227-7E38F51D9056}" type="slidenum">
              <a:rPr lang="ar-SA"/>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228E8340-BAF6-45E0-B7EB-7715FCF222CD}" type="slidenum">
              <a:rPr lang="ar-SA"/>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US"/>
          </a:p>
        </p:txBody>
      </p:sp>
      <p:sp>
        <p:nvSpPr>
          <p:cNvPr id="15257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2A176EC9-65F7-49E8-B63B-F199D7BA1735}" type="slidenum">
              <a:rPr lang="ar-SA"/>
              <a:pPr/>
              <a:t>‹#›</a:t>
            </a:fld>
            <a:endParaRPr lang="en-US"/>
          </a:p>
        </p:txBody>
      </p:sp>
      <p:grpSp>
        <p:nvGrpSpPr>
          <p:cNvPr id="152580" name="Group 4"/>
          <p:cNvGrpSpPr>
            <a:grpSpLocks/>
          </p:cNvGrpSpPr>
          <p:nvPr/>
        </p:nvGrpSpPr>
        <p:grpSpPr bwMode="auto">
          <a:xfrm>
            <a:off x="0" y="0"/>
            <a:ext cx="9140825" cy="6850063"/>
            <a:chOff x="0" y="0"/>
            <a:chExt cx="5758" cy="4315"/>
          </a:xfrm>
        </p:grpSpPr>
        <p:grpSp>
          <p:nvGrpSpPr>
            <p:cNvPr id="152581" name="Group 5"/>
            <p:cNvGrpSpPr>
              <a:grpSpLocks/>
            </p:cNvGrpSpPr>
            <p:nvPr userDrawn="1"/>
          </p:nvGrpSpPr>
          <p:grpSpPr bwMode="auto">
            <a:xfrm>
              <a:off x="1728" y="2230"/>
              <a:ext cx="4027" cy="2085"/>
              <a:chOff x="1728" y="2230"/>
              <a:chExt cx="4027" cy="2085"/>
            </a:xfrm>
          </p:grpSpPr>
          <p:sp>
            <p:nvSpPr>
              <p:cNvPr id="15258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5258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5258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5258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5258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5258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5258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15258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259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endParaRPr lang="en-US"/>
          </a:p>
        </p:txBody>
      </p:sp>
      <p:sp>
        <p:nvSpPr>
          <p:cNvPr id="15259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www.qca.org.uk/nq/framework/framework1.asp" TargetMode="External"/><Relationship Id="rId3" Type="http://schemas.openxmlformats.org/officeDocument/2006/relationships/hyperlink" Target="http://www.qca.org.uk/nq/framework/design_principles.asp" TargetMode="External"/><Relationship Id="rId7" Type="http://schemas.openxmlformats.org/officeDocument/2006/relationships/hyperlink" Target="http://www.qca.org.uk/nq/framework/framework2.asp" TargetMode="Externa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hyperlink" Target="http://www.qca.org.uk/nq/framework/framework_ks4.asp" TargetMode="External"/><Relationship Id="rId11" Type="http://schemas.openxmlformats.org/officeDocument/2006/relationships/image" Target="../media/image11.emf"/><Relationship Id="rId5" Type="http://schemas.openxmlformats.org/officeDocument/2006/relationships/hyperlink" Target="http://www.qca.org.uk/nq/subjects/fsmu/index.asp" TargetMode="External"/><Relationship Id="rId10" Type="http://schemas.openxmlformats.org/officeDocument/2006/relationships/oleObject" Target="../embeddings/Microsoft_Excel_97-2003_Worksheet4.xls"/><Relationship Id="rId4" Type="http://schemas.openxmlformats.org/officeDocument/2006/relationships/hyperlink" Target="http://www.qca.org.uk/nq/framework/framework3.asp" TargetMode="External"/><Relationship Id="rId9" Type="http://schemas.openxmlformats.org/officeDocument/2006/relationships/hyperlink" Target="http://www.qca.org.uk/nq/framework/entry_new.asp"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rrowheads="1"/>
          </p:cNvSpPr>
          <p:nvPr>
            <p:ph type="title"/>
          </p:nvPr>
        </p:nvSpPr>
        <p:spPr/>
        <p:txBody>
          <a:bodyPr/>
          <a:lstStyle/>
          <a:p>
            <a:r>
              <a:rPr lang="en-US" sz="2400"/>
              <a:t>Enhancing Maldives National Qualifications Framework</a:t>
            </a:r>
          </a:p>
        </p:txBody>
      </p:sp>
      <p:sp>
        <p:nvSpPr>
          <p:cNvPr id="162819" name="Rectangle 3"/>
          <p:cNvSpPr>
            <a:spLocks noGrp="1" noChangeArrowheads="1"/>
          </p:cNvSpPr>
          <p:nvPr>
            <p:ph type="body" idx="1"/>
          </p:nvPr>
        </p:nvSpPr>
        <p:spPr>
          <a:xfrm>
            <a:off x="685800" y="2286000"/>
            <a:ext cx="7696200" cy="4343400"/>
          </a:xfrm>
        </p:spPr>
        <p:txBody>
          <a:bodyPr/>
          <a:lstStyle/>
          <a:p>
            <a:pPr marL="0" indent="0" algn="ctr">
              <a:lnSpc>
                <a:spcPct val="80000"/>
              </a:lnSpc>
              <a:buFont typeface="Wingdings" pitchFamily="2" charset="2"/>
              <a:buNone/>
            </a:pPr>
            <a:r>
              <a:rPr lang="en-US" sz="4800" b="1" dirty="0">
                <a:solidFill>
                  <a:srgbClr val="FFFFCC"/>
                </a:solidFill>
              </a:rPr>
              <a:t>Facilitating Competency-based Vocational Training</a:t>
            </a:r>
          </a:p>
          <a:p>
            <a:pPr marL="0" indent="0" algn="ctr">
              <a:lnSpc>
                <a:spcPct val="80000"/>
              </a:lnSpc>
              <a:buFont typeface="Wingdings" pitchFamily="2" charset="2"/>
              <a:buNone/>
            </a:pPr>
            <a:endParaRPr lang="en-US" sz="4800" b="1" dirty="0">
              <a:solidFill>
                <a:srgbClr val="FFFFCC"/>
              </a:solidFill>
            </a:endParaRPr>
          </a:p>
          <a:p>
            <a:pPr marL="0" indent="0" algn="ctr">
              <a:lnSpc>
                <a:spcPct val="80000"/>
              </a:lnSpc>
              <a:buFont typeface="Wingdings" pitchFamily="2" charset="2"/>
              <a:buNone/>
            </a:pPr>
            <a:endParaRPr lang="en-US" sz="4800" b="1" dirty="0" smtClean="0">
              <a:solidFill>
                <a:srgbClr val="FFFFCC"/>
              </a:solidFill>
            </a:endParaRPr>
          </a:p>
          <a:p>
            <a:pPr marL="0" indent="0" algn="ctr">
              <a:lnSpc>
                <a:spcPct val="80000"/>
              </a:lnSpc>
              <a:buFont typeface="Wingdings" pitchFamily="2" charset="2"/>
              <a:buNone/>
            </a:pPr>
            <a:endParaRPr lang="en-US" sz="4800" b="1" dirty="0">
              <a:solidFill>
                <a:srgbClr val="FFFFCC"/>
              </a:solidFill>
            </a:endParaRPr>
          </a:p>
          <a:p>
            <a:pPr marL="0" indent="0" algn="ctr">
              <a:lnSpc>
                <a:spcPct val="80000"/>
              </a:lnSpc>
              <a:buFont typeface="Wingdings" pitchFamily="2" charset="2"/>
              <a:buNone/>
            </a:pPr>
            <a:r>
              <a:rPr lang="en-US" sz="1800" dirty="0" err="1"/>
              <a:t>Dr</a:t>
            </a:r>
            <a:r>
              <a:rPr lang="en-US" sz="1800" dirty="0"/>
              <a:t> Hassan </a:t>
            </a:r>
            <a:r>
              <a:rPr lang="en-US" sz="1800" dirty="0" err="1"/>
              <a:t>Hameed</a:t>
            </a:r>
            <a:endParaRPr lang="en-US" sz="1800" dirty="0"/>
          </a:p>
          <a:p>
            <a:pPr marL="0" indent="0" algn="ctr">
              <a:lnSpc>
                <a:spcPct val="80000"/>
              </a:lnSpc>
              <a:buFont typeface="Wingdings" pitchFamily="2" charset="2"/>
              <a:buNone/>
            </a:pPr>
            <a:r>
              <a:rPr lang="en-US" sz="1800" dirty="0" smtClean="0"/>
              <a:t>Maldives Accreditation Board, Ministry of Education</a:t>
            </a:r>
          </a:p>
          <a:p>
            <a:pPr marL="0" indent="0" algn="ctr">
              <a:lnSpc>
                <a:spcPct val="80000"/>
              </a:lnSpc>
              <a:buFont typeface="Wingdings" pitchFamily="2" charset="2"/>
              <a:buNone/>
            </a:pPr>
            <a:r>
              <a:rPr lang="en-US" sz="1800" dirty="0" smtClean="0"/>
              <a:t>18</a:t>
            </a:r>
            <a:r>
              <a:rPr lang="en-US" sz="1800" baseline="30000" dirty="0" smtClean="0"/>
              <a:t>th</a:t>
            </a:r>
            <a:r>
              <a:rPr lang="en-US" sz="1800" dirty="0" smtClean="0"/>
              <a:t> </a:t>
            </a:r>
            <a:r>
              <a:rPr lang="en-US" sz="1800" dirty="0"/>
              <a:t>June 2003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rrowheads="1"/>
          </p:cNvSpPr>
          <p:nvPr>
            <p:ph type="title"/>
          </p:nvPr>
        </p:nvSpPr>
        <p:spPr/>
        <p:txBody>
          <a:bodyPr/>
          <a:lstStyle/>
          <a:p>
            <a:r>
              <a:rPr lang="en-US" sz="4000"/>
              <a:t>Vocational Qualifications— An historical perspective.</a:t>
            </a:r>
          </a:p>
        </p:txBody>
      </p:sp>
      <p:sp>
        <p:nvSpPr>
          <p:cNvPr id="78851" name="Rectangle 3"/>
          <p:cNvSpPr>
            <a:spLocks noGrp="1" noChangeArrowheads="1"/>
          </p:cNvSpPr>
          <p:nvPr>
            <p:ph type="body" idx="1"/>
          </p:nvPr>
        </p:nvSpPr>
        <p:spPr/>
        <p:txBody>
          <a:bodyPr/>
          <a:lstStyle/>
          <a:p>
            <a:pPr>
              <a:lnSpc>
                <a:spcPct val="80000"/>
              </a:lnSpc>
              <a:buFont typeface="Wingdings" pitchFamily="2" charset="2"/>
              <a:buNone/>
            </a:pPr>
            <a:endParaRPr lang="en-US" sz="2400"/>
          </a:p>
          <a:p>
            <a:pPr>
              <a:lnSpc>
                <a:spcPct val="80000"/>
              </a:lnSpc>
              <a:buFont typeface="Wingdings" pitchFamily="2" charset="2"/>
              <a:buNone/>
            </a:pPr>
            <a:r>
              <a:rPr lang="en-US" sz="2400"/>
              <a:t>Why NVQ?</a:t>
            </a:r>
          </a:p>
          <a:p>
            <a:pPr>
              <a:lnSpc>
                <a:spcPct val="80000"/>
              </a:lnSpc>
            </a:pPr>
            <a:r>
              <a:rPr lang="en-US" sz="2400"/>
              <a:t>Apprentice schemes were fast diminishing in the 1970s</a:t>
            </a:r>
          </a:p>
          <a:p>
            <a:pPr>
              <a:lnSpc>
                <a:spcPct val="80000"/>
              </a:lnSpc>
            </a:pPr>
            <a:r>
              <a:rPr lang="en-US" sz="2400"/>
              <a:t>No clear readily understandable pattern of qualifications.</a:t>
            </a:r>
          </a:p>
          <a:p>
            <a:pPr>
              <a:lnSpc>
                <a:spcPct val="80000"/>
              </a:lnSpc>
            </a:pPr>
            <a:r>
              <a:rPr lang="en-US" sz="2400"/>
              <a:t>Gaps in what were available.</a:t>
            </a:r>
          </a:p>
          <a:p>
            <a:pPr>
              <a:lnSpc>
                <a:spcPct val="80000"/>
              </a:lnSpc>
            </a:pPr>
            <a:r>
              <a:rPr lang="en-US" sz="2400"/>
              <a:t>Overlaps among activities of examining, validating, professional and ITOs (Industry Training Organizations)</a:t>
            </a:r>
          </a:p>
          <a:p>
            <a:pPr>
              <a:lnSpc>
                <a:spcPct val="80000"/>
              </a:lnSpc>
            </a:pPr>
            <a:r>
              <a:rPr lang="en-US" sz="2400"/>
              <a:t>Progression ill-defined</a:t>
            </a:r>
          </a:p>
          <a:p>
            <a:pPr>
              <a:lnSpc>
                <a:spcPct val="80000"/>
              </a:lnSpc>
            </a:pPr>
            <a:r>
              <a:rPr lang="en-US" sz="2400"/>
              <a:t>Many barriers to access (attendance and entry requirements)</a:t>
            </a:r>
          </a:p>
          <a:p>
            <a:pPr>
              <a:lnSpc>
                <a:spcPct val="80000"/>
              </a:lnSpc>
            </a:pPr>
            <a:r>
              <a:rPr lang="en-US" sz="2400"/>
              <a:t>Inadequate competency testing</a:t>
            </a:r>
          </a:p>
          <a:p>
            <a:pPr>
              <a:lnSpc>
                <a:spcPct val="80000"/>
              </a:lnSpc>
            </a:pPr>
            <a:r>
              <a:rPr lang="en-US" sz="2400"/>
              <a:t>No recognition of learning from non-formal situations</a:t>
            </a:r>
          </a:p>
          <a:p>
            <a:pPr>
              <a:lnSpc>
                <a:spcPct val="80000"/>
              </a:lnSpc>
            </a:pPr>
            <a:r>
              <a:rPr lang="en-US" sz="2400"/>
              <a:t>Not rapid response to changing needs</a:t>
            </a:r>
          </a:p>
          <a:p>
            <a:pPr>
              <a:lnSpc>
                <a:spcPct val="80000"/>
              </a:lnSpc>
              <a:buFont typeface="Wingdings" pitchFamily="2" charset="2"/>
              <a:buNone/>
            </a:pPr>
            <a:endParaRPr lang="en-US"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rrowheads="1"/>
          </p:cNvSpPr>
          <p:nvPr>
            <p:ph type="title"/>
          </p:nvPr>
        </p:nvSpPr>
        <p:spPr>
          <a:xfrm>
            <a:off x="457200" y="274638"/>
            <a:ext cx="8005763" cy="1143000"/>
          </a:xfrm>
        </p:spPr>
        <p:txBody>
          <a:bodyPr/>
          <a:lstStyle/>
          <a:p>
            <a:pPr algn="l"/>
            <a:r>
              <a:rPr lang="en-US" sz="4000"/>
              <a:t>Result of review of vocational qualifications in 1985</a:t>
            </a:r>
          </a:p>
        </p:txBody>
      </p:sp>
      <p:sp>
        <p:nvSpPr>
          <p:cNvPr id="79875" name="Rectangle 3"/>
          <p:cNvSpPr>
            <a:spLocks noGrp="1" noChangeArrowheads="1"/>
          </p:cNvSpPr>
          <p:nvPr>
            <p:ph type="body" sz="half" idx="1"/>
          </p:nvPr>
        </p:nvSpPr>
        <p:spPr/>
        <p:txBody>
          <a:bodyPr/>
          <a:lstStyle/>
          <a:p>
            <a:pPr>
              <a:lnSpc>
                <a:spcPct val="90000"/>
              </a:lnSpc>
            </a:pPr>
            <a:r>
              <a:rPr lang="en-US" sz="2000"/>
              <a:t>Created a Qualifications and Curriculum Authority</a:t>
            </a:r>
          </a:p>
          <a:p>
            <a:pPr>
              <a:lnSpc>
                <a:spcPct val="90000"/>
              </a:lnSpc>
            </a:pPr>
            <a:r>
              <a:rPr lang="en-US" sz="2000"/>
              <a:t>Comprehensive vocational qualifications system created</a:t>
            </a:r>
          </a:p>
          <a:p>
            <a:pPr>
              <a:lnSpc>
                <a:spcPct val="90000"/>
              </a:lnSpc>
            </a:pPr>
            <a:r>
              <a:rPr lang="en-US" sz="2000"/>
              <a:t>This system is supposedly:</a:t>
            </a:r>
          </a:p>
          <a:p>
            <a:pPr lvl="1">
              <a:lnSpc>
                <a:spcPct val="90000"/>
              </a:lnSpc>
            </a:pPr>
            <a:r>
              <a:rPr lang="en-US" sz="1800"/>
              <a:t>comprehensible</a:t>
            </a:r>
          </a:p>
          <a:p>
            <a:pPr lvl="1">
              <a:lnSpc>
                <a:spcPct val="90000"/>
              </a:lnSpc>
            </a:pPr>
            <a:r>
              <a:rPr lang="en-US" sz="1800"/>
              <a:t>relevant</a:t>
            </a:r>
          </a:p>
          <a:p>
            <a:pPr lvl="1">
              <a:lnSpc>
                <a:spcPct val="90000"/>
              </a:lnSpc>
            </a:pPr>
            <a:r>
              <a:rPr lang="en-US" sz="1800"/>
              <a:t>creditable</a:t>
            </a:r>
          </a:p>
          <a:p>
            <a:pPr lvl="1">
              <a:lnSpc>
                <a:spcPct val="90000"/>
              </a:lnSpc>
            </a:pPr>
            <a:r>
              <a:rPr lang="en-US" sz="1800"/>
              <a:t>accessible</a:t>
            </a:r>
          </a:p>
          <a:p>
            <a:pPr lvl="1">
              <a:lnSpc>
                <a:spcPct val="90000"/>
              </a:lnSpc>
            </a:pPr>
            <a:r>
              <a:rPr lang="en-US" sz="1800"/>
              <a:t>cost-effective</a:t>
            </a:r>
          </a:p>
          <a:p>
            <a:pPr>
              <a:lnSpc>
                <a:spcPct val="90000"/>
              </a:lnSpc>
            </a:pPr>
            <a:r>
              <a:rPr lang="en-US" sz="2000"/>
              <a:t>Vocational qualifications are competency based, allows flexible entry, and allows progression in employment and further training</a:t>
            </a:r>
          </a:p>
          <a:p>
            <a:pPr>
              <a:lnSpc>
                <a:spcPct val="90000"/>
              </a:lnSpc>
            </a:pPr>
            <a:endParaRPr lang="en-US" sz="2000"/>
          </a:p>
          <a:p>
            <a:pPr>
              <a:lnSpc>
                <a:spcPct val="90000"/>
              </a:lnSpc>
            </a:pPr>
            <a:endParaRPr lang="en-US" sz="2000"/>
          </a:p>
        </p:txBody>
      </p:sp>
      <p:pic>
        <p:nvPicPr>
          <p:cNvPr id="79879" name="Picture 7" descr="Laying%20Brick"/>
          <p:cNvPicPr>
            <a:picLocks noGrp="1" noChangeAspect="1" noChangeArrowheads="1"/>
          </p:cNvPicPr>
          <p:nvPr>
            <p:ph sz="half" idx="2"/>
          </p:nvPr>
        </p:nvPicPr>
        <p:blipFill>
          <a:blip r:embed="rId2"/>
          <a:srcRect/>
          <a:stretch>
            <a:fillRect/>
          </a:stretch>
        </p:blipFill>
        <p:spPr>
          <a:xfrm>
            <a:off x="4648200" y="2347913"/>
            <a:ext cx="4038600" cy="3028950"/>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a:xfrm>
            <a:off x="1828800" y="274638"/>
            <a:ext cx="6858000" cy="1143000"/>
          </a:xfrm>
        </p:spPr>
        <p:txBody>
          <a:bodyPr/>
          <a:lstStyle/>
          <a:p>
            <a:r>
              <a:rPr lang="en-US" sz="4000"/>
              <a:t>Key points of action of NVQ</a:t>
            </a:r>
          </a:p>
        </p:txBody>
      </p:sp>
      <p:sp>
        <p:nvSpPr>
          <p:cNvPr id="80899" name="Rectangle 3"/>
          <p:cNvSpPr>
            <a:spLocks noGrp="1" noChangeArrowheads="1"/>
          </p:cNvSpPr>
          <p:nvPr>
            <p:ph type="body" sz="half" idx="1"/>
          </p:nvPr>
        </p:nvSpPr>
        <p:spPr>
          <a:xfrm>
            <a:off x="457200" y="1600200"/>
            <a:ext cx="7924800" cy="4525963"/>
          </a:xfrm>
        </p:spPr>
        <p:txBody>
          <a:bodyPr/>
          <a:lstStyle/>
          <a:p>
            <a:pPr>
              <a:lnSpc>
                <a:spcPct val="90000"/>
              </a:lnSpc>
            </a:pPr>
            <a:r>
              <a:rPr lang="en-US" sz="3600"/>
              <a:t>Create larger and better qualified workforce</a:t>
            </a:r>
          </a:p>
          <a:p>
            <a:pPr>
              <a:lnSpc>
                <a:spcPct val="90000"/>
              </a:lnSpc>
            </a:pPr>
            <a:r>
              <a:rPr lang="en-US" sz="3600"/>
              <a:t>reduce confusion of qualifications</a:t>
            </a:r>
          </a:p>
          <a:p>
            <a:pPr>
              <a:lnSpc>
                <a:spcPct val="90000"/>
              </a:lnSpc>
            </a:pPr>
            <a:r>
              <a:rPr lang="en-US" sz="3600"/>
              <a:t>bridge unhelpful divide between “academic” and “vocational” qualifications</a:t>
            </a:r>
          </a:p>
          <a:p>
            <a:pPr>
              <a:lnSpc>
                <a:spcPct val="90000"/>
              </a:lnSpc>
            </a:pPr>
            <a:r>
              <a:rPr lang="en-US" sz="3600"/>
              <a:t>relate qualifications more directly and clearly to competence required</a:t>
            </a:r>
          </a:p>
          <a:p>
            <a:pPr>
              <a:lnSpc>
                <a:spcPct val="90000"/>
              </a:lnSpc>
            </a:pPr>
            <a:r>
              <a:rPr lang="en-US" sz="3600"/>
              <a:t>Build on current good practice</a:t>
            </a:r>
          </a:p>
        </p:txBody>
      </p:sp>
      <p:pic>
        <p:nvPicPr>
          <p:cNvPr id="80900" name="Picture 4" descr="images4"/>
          <p:cNvPicPr>
            <a:picLocks noGrp="1" noChangeAspect="1" noChangeArrowheads="1"/>
          </p:cNvPicPr>
          <p:nvPr>
            <p:ph sz="quarter" idx="2"/>
          </p:nvPr>
        </p:nvPicPr>
        <p:blipFill>
          <a:blip r:embed="rId2"/>
          <a:srcRect/>
          <a:stretch>
            <a:fillRect/>
          </a:stretch>
        </p:blipFill>
        <p:spPr>
          <a:xfrm>
            <a:off x="304800" y="304800"/>
            <a:ext cx="1282700" cy="939800"/>
          </a:xfrm>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p:txBody>
          <a:bodyPr/>
          <a:lstStyle/>
          <a:p>
            <a:pPr algn="l"/>
            <a:r>
              <a:rPr lang="en-US" sz="3600"/>
              <a:t>Vocational Qualifications framework: Occupational categories</a:t>
            </a:r>
          </a:p>
        </p:txBody>
      </p:sp>
      <p:sp>
        <p:nvSpPr>
          <p:cNvPr id="81923" name="Rectangle 3"/>
          <p:cNvSpPr>
            <a:spLocks noGrp="1" noChangeArrowheads="1"/>
          </p:cNvSpPr>
          <p:nvPr>
            <p:ph type="body" sz="half" idx="1"/>
          </p:nvPr>
        </p:nvSpPr>
        <p:spPr>
          <a:xfrm>
            <a:off x="304800" y="1905000"/>
            <a:ext cx="4038600" cy="4525963"/>
          </a:xfrm>
        </p:spPr>
        <p:txBody>
          <a:bodyPr/>
          <a:lstStyle/>
          <a:p>
            <a:pPr marL="396875" indent="-396875">
              <a:buFont typeface="Wingdings" pitchFamily="2" charset="2"/>
              <a:buNone/>
            </a:pPr>
            <a:r>
              <a:rPr lang="en-US" sz="2400"/>
              <a:t>	The framework is divided into eleven broad occupational categories:</a:t>
            </a:r>
            <a:br>
              <a:rPr lang="en-US" sz="2400"/>
            </a:br>
            <a:endParaRPr lang="en-US" sz="2400"/>
          </a:p>
          <a:p>
            <a:pPr marL="396875" indent="-396875"/>
            <a:r>
              <a:rPr lang="en-US" sz="2400"/>
              <a:t>tending animals, plants and land</a:t>
            </a:r>
          </a:p>
          <a:p>
            <a:pPr marL="396875" indent="-396875"/>
            <a:r>
              <a:rPr lang="en-US" sz="2400"/>
              <a:t>extracting and providing natural resources</a:t>
            </a:r>
          </a:p>
          <a:p>
            <a:pPr marL="396875" indent="-396875"/>
            <a:r>
              <a:rPr lang="en-US" sz="2400"/>
              <a:t>constructing</a:t>
            </a:r>
          </a:p>
          <a:p>
            <a:pPr marL="396875" indent="-396875"/>
            <a:r>
              <a:rPr lang="en-US" sz="2400"/>
              <a:t>engineering</a:t>
            </a:r>
          </a:p>
          <a:p>
            <a:pPr marL="396875" indent="-396875"/>
            <a:r>
              <a:rPr lang="en-US" sz="2400"/>
              <a:t>manufacturing</a:t>
            </a:r>
          </a:p>
        </p:txBody>
      </p:sp>
      <p:sp>
        <p:nvSpPr>
          <p:cNvPr id="81924" name="Rectangle 4"/>
          <p:cNvSpPr>
            <a:spLocks noGrp="1" noChangeArrowheads="1"/>
          </p:cNvSpPr>
          <p:nvPr>
            <p:ph type="body" sz="half" idx="2"/>
          </p:nvPr>
        </p:nvSpPr>
        <p:spPr>
          <a:xfrm>
            <a:off x="4419600" y="3581400"/>
            <a:ext cx="4724400" cy="3276600"/>
          </a:xfrm>
        </p:spPr>
        <p:txBody>
          <a:bodyPr/>
          <a:lstStyle/>
          <a:p>
            <a:pPr marL="533400" indent="-533400">
              <a:lnSpc>
                <a:spcPct val="80000"/>
              </a:lnSpc>
            </a:pPr>
            <a:r>
              <a:rPr lang="en-US" sz="2400"/>
              <a:t>transporting</a:t>
            </a:r>
          </a:p>
          <a:p>
            <a:pPr marL="533400" indent="-533400">
              <a:lnSpc>
                <a:spcPct val="80000"/>
              </a:lnSpc>
            </a:pPr>
            <a:r>
              <a:rPr lang="en-US" sz="2400"/>
              <a:t>providing goods and services</a:t>
            </a:r>
          </a:p>
          <a:p>
            <a:pPr marL="533400" indent="-533400">
              <a:lnSpc>
                <a:spcPct val="80000"/>
              </a:lnSpc>
            </a:pPr>
            <a:r>
              <a:rPr lang="en-US" sz="2400"/>
              <a:t>providing health, social care and protective services</a:t>
            </a:r>
          </a:p>
          <a:p>
            <a:pPr marL="533400" indent="-533400">
              <a:lnSpc>
                <a:spcPct val="80000"/>
              </a:lnSpc>
            </a:pPr>
            <a:r>
              <a:rPr lang="en-US" sz="2400"/>
              <a:t>providing business services</a:t>
            </a:r>
          </a:p>
          <a:p>
            <a:pPr marL="533400" indent="-533400">
              <a:lnSpc>
                <a:spcPct val="80000"/>
              </a:lnSpc>
            </a:pPr>
            <a:r>
              <a:rPr lang="en-US" sz="2400"/>
              <a:t>communicating</a:t>
            </a:r>
          </a:p>
          <a:p>
            <a:pPr marL="533400" indent="-533400">
              <a:lnSpc>
                <a:spcPct val="80000"/>
              </a:lnSpc>
            </a:pPr>
            <a:r>
              <a:rPr lang="en-US" sz="2400"/>
              <a:t>developing and extending knowledge and skill</a:t>
            </a:r>
          </a:p>
          <a:p>
            <a:pPr marL="533400" indent="-533400">
              <a:lnSpc>
                <a:spcPct val="80000"/>
              </a:lnSpc>
            </a:pPr>
            <a:endParaRPr lang="en-US"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p:txBody>
          <a:bodyPr/>
          <a:lstStyle/>
          <a:p>
            <a:r>
              <a:rPr lang="en-US"/>
              <a:t>Qualification Levels</a:t>
            </a:r>
          </a:p>
        </p:txBody>
      </p:sp>
      <p:sp>
        <p:nvSpPr>
          <p:cNvPr id="82947" name="Rectangle 3"/>
          <p:cNvSpPr>
            <a:spLocks noGrp="1" noChangeArrowheads="1"/>
          </p:cNvSpPr>
          <p:nvPr>
            <p:ph type="body" sz="half" idx="1"/>
          </p:nvPr>
        </p:nvSpPr>
        <p:spPr>
          <a:xfrm>
            <a:off x="457200" y="1600200"/>
            <a:ext cx="8001000" cy="4525963"/>
          </a:xfrm>
        </p:spPr>
        <p:txBody>
          <a:bodyPr/>
          <a:lstStyle/>
          <a:p>
            <a:pPr marL="1768475" indent="-1768475">
              <a:lnSpc>
                <a:spcPct val="80000"/>
              </a:lnSpc>
              <a:buFont typeface="Wingdings" pitchFamily="2" charset="2"/>
              <a:buNone/>
              <a:tabLst>
                <a:tab pos="1768475" algn="l"/>
              </a:tabLst>
            </a:pPr>
            <a:r>
              <a:rPr lang="en-US" sz="2400" i="1"/>
              <a:t>Qualifications are available at five levels</a:t>
            </a:r>
          </a:p>
          <a:p>
            <a:pPr marL="1768475" indent="-1768475">
              <a:lnSpc>
                <a:spcPct val="80000"/>
              </a:lnSpc>
              <a:buFont typeface="Wingdings" pitchFamily="2" charset="2"/>
              <a:buNone/>
              <a:tabLst>
                <a:tab pos="1768475" algn="l"/>
              </a:tabLst>
            </a:pPr>
            <a:endParaRPr lang="en-US" sz="2400" i="1"/>
          </a:p>
          <a:p>
            <a:pPr marL="1768475" indent="-1768475">
              <a:lnSpc>
                <a:spcPct val="80000"/>
              </a:lnSpc>
              <a:buFont typeface="Wingdings" pitchFamily="2" charset="2"/>
              <a:buNone/>
              <a:tabLst>
                <a:tab pos="1768475" algn="l"/>
              </a:tabLst>
            </a:pPr>
            <a:r>
              <a:rPr lang="en-US" sz="2400"/>
              <a:t>Level 5 – 	Chartered, professional and senior management occupations </a:t>
            </a:r>
            <a:r>
              <a:rPr lang="en-US" sz="2400">
                <a:solidFill>
                  <a:srgbClr val="FFFF00"/>
                </a:solidFill>
              </a:rPr>
              <a:t>(Professional)</a:t>
            </a:r>
          </a:p>
          <a:p>
            <a:pPr marL="1768475" indent="-1768475">
              <a:lnSpc>
                <a:spcPct val="80000"/>
              </a:lnSpc>
              <a:buFont typeface="Wingdings" pitchFamily="2" charset="2"/>
              <a:buNone/>
              <a:tabLst>
                <a:tab pos="1768475" algn="l"/>
              </a:tabLst>
            </a:pPr>
            <a:endParaRPr lang="en-US" sz="2400">
              <a:solidFill>
                <a:srgbClr val="FFFF00"/>
              </a:solidFill>
            </a:endParaRPr>
          </a:p>
          <a:p>
            <a:pPr marL="1768475" indent="-1768475">
              <a:lnSpc>
                <a:spcPct val="80000"/>
              </a:lnSpc>
              <a:buFont typeface="Wingdings" pitchFamily="2" charset="2"/>
              <a:buNone/>
              <a:tabLst>
                <a:tab pos="1768475" algn="l"/>
              </a:tabLst>
            </a:pPr>
            <a:r>
              <a:rPr lang="en-US" sz="2400"/>
              <a:t>Level 4 – 	Technical and junior management occupations </a:t>
            </a:r>
          </a:p>
          <a:p>
            <a:pPr marL="1768475" indent="-1768475">
              <a:lnSpc>
                <a:spcPct val="80000"/>
              </a:lnSpc>
              <a:buFont typeface="Wingdings" pitchFamily="2" charset="2"/>
              <a:buNone/>
              <a:tabLst>
                <a:tab pos="1768475" algn="l"/>
              </a:tabLst>
            </a:pPr>
            <a:endParaRPr lang="en-US" sz="2400"/>
          </a:p>
          <a:p>
            <a:pPr marL="1768475" indent="-1768475">
              <a:lnSpc>
                <a:spcPct val="80000"/>
              </a:lnSpc>
              <a:buFont typeface="Wingdings" pitchFamily="2" charset="2"/>
              <a:buNone/>
              <a:tabLst>
                <a:tab pos="1768475" algn="l"/>
              </a:tabLst>
            </a:pPr>
            <a:r>
              <a:rPr lang="en-US" sz="2400"/>
              <a:t>Level 3 – 	Technician, craft, skilled and supervisory occupations </a:t>
            </a:r>
            <a:r>
              <a:rPr lang="en-US" sz="2400">
                <a:solidFill>
                  <a:srgbClr val="FFFF00"/>
                </a:solidFill>
              </a:rPr>
              <a:t>(craftmen, technician)</a:t>
            </a:r>
          </a:p>
          <a:p>
            <a:pPr marL="1768475" indent="-1768475">
              <a:lnSpc>
                <a:spcPct val="80000"/>
              </a:lnSpc>
              <a:buFont typeface="Wingdings" pitchFamily="2" charset="2"/>
              <a:buNone/>
              <a:tabLst>
                <a:tab pos="1768475" algn="l"/>
              </a:tabLst>
            </a:pPr>
            <a:endParaRPr lang="en-US" sz="2400">
              <a:solidFill>
                <a:srgbClr val="FFFF00"/>
              </a:solidFill>
            </a:endParaRPr>
          </a:p>
          <a:p>
            <a:pPr marL="1768475" indent="-1768475">
              <a:lnSpc>
                <a:spcPct val="80000"/>
              </a:lnSpc>
              <a:buFont typeface="Wingdings" pitchFamily="2" charset="2"/>
              <a:buNone/>
              <a:tabLst>
                <a:tab pos="1768475" algn="l"/>
              </a:tabLst>
            </a:pPr>
            <a:r>
              <a:rPr lang="en-US" sz="2400"/>
              <a:t>Level 2 – 	Operative or semi-skilled occupations </a:t>
            </a:r>
            <a:r>
              <a:rPr lang="en-US" sz="2400">
                <a:solidFill>
                  <a:srgbClr val="FFFF00"/>
                </a:solidFill>
              </a:rPr>
              <a:t>(skilled worker)</a:t>
            </a:r>
            <a:r>
              <a:rPr lang="en-US" sz="2400"/>
              <a:t> </a:t>
            </a:r>
          </a:p>
          <a:p>
            <a:pPr marL="1768475" indent="-1768475">
              <a:lnSpc>
                <a:spcPct val="80000"/>
              </a:lnSpc>
              <a:buFont typeface="Wingdings" pitchFamily="2" charset="2"/>
              <a:buNone/>
              <a:tabLst>
                <a:tab pos="1768475" algn="l"/>
              </a:tabLst>
            </a:pPr>
            <a:endParaRPr lang="en-US" sz="2400"/>
          </a:p>
          <a:p>
            <a:pPr marL="1768475" indent="-1768475">
              <a:lnSpc>
                <a:spcPct val="80000"/>
              </a:lnSpc>
              <a:buFont typeface="Wingdings" pitchFamily="2" charset="2"/>
              <a:buNone/>
              <a:tabLst>
                <a:tab pos="1768475" algn="l"/>
              </a:tabLst>
            </a:pPr>
            <a:r>
              <a:rPr lang="en-US" sz="2400"/>
              <a:t>Level 1 – 	Foundation skills in occupations </a:t>
            </a:r>
          </a:p>
          <a:p>
            <a:pPr marL="1768475" indent="-1768475">
              <a:lnSpc>
                <a:spcPct val="80000"/>
              </a:lnSpc>
              <a:buFont typeface="Wingdings" pitchFamily="2" charset="2"/>
              <a:buNone/>
              <a:tabLst>
                <a:tab pos="1768475" algn="l"/>
              </a:tabLst>
            </a:pPr>
            <a:endParaRPr lang="en-US" sz="2400"/>
          </a:p>
          <a:p>
            <a:pPr marL="1768475" indent="-1768475">
              <a:lnSpc>
                <a:spcPct val="80000"/>
              </a:lnSpc>
              <a:buFont typeface="Wingdings" pitchFamily="2" charset="2"/>
              <a:buNone/>
              <a:tabLst>
                <a:tab pos="1768475" algn="l"/>
              </a:tabLst>
            </a:pPr>
            <a:endParaRPr lang="en-US" sz="2400"/>
          </a:p>
        </p:txBody>
      </p:sp>
      <p:pic>
        <p:nvPicPr>
          <p:cNvPr id="82948" name="Picture 4" descr="images3"/>
          <p:cNvPicPr>
            <a:picLocks noGrp="1" noChangeAspect="1" noChangeArrowheads="1"/>
          </p:cNvPicPr>
          <p:nvPr>
            <p:ph sz="half" idx="2"/>
          </p:nvPr>
        </p:nvPicPr>
        <p:blipFill>
          <a:blip r:embed="rId2"/>
          <a:srcRect/>
          <a:stretch>
            <a:fillRect/>
          </a:stretch>
        </p:blipFill>
        <p:spPr>
          <a:xfrm>
            <a:off x="304800" y="0"/>
            <a:ext cx="1741488" cy="1397000"/>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rrowheads="1"/>
          </p:cNvSpPr>
          <p:nvPr>
            <p:ph type="title"/>
          </p:nvPr>
        </p:nvSpPr>
        <p:spPr/>
        <p:txBody>
          <a:bodyPr/>
          <a:lstStyle/>
          <a:p>
            <a:r>
              <a:rPr lang="en-US"/>
              <a:t>Other descriptions of levels</a:t>
            </a:r>
          </a:p>
        </p:txBody>
      </p:sp>
      <p:pic>
        <p:nvPicPr>
          <p:cNvPr id="102668" name="Picture 268"/>
          <p:cNvPicPr>
            <a:picLocks noGrp="1" noChangeAspect="1" noChangeArrowheads="1"/>
          </p:cNvPicPr>
          <p:nvPr>
            <p:ph idx="1"/>
          </p:nvPr>
        </p:nvPicPr>
        <p:blipFill>
          <a:blip r:embed="rId2"/>
          <a:srcRect/>
          <a:stretch>
            <a:fillRect/>
          </a:stretch>
        </p:blipFill>
        <p:spPr>
          <a:xfrm>
            <a:off x="458788" y="1755775"/>
            <a:ext cx="8232775" cy="4292600"/>
          </a:xfrm>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67" name="Rectangle 903"/>
          <p:cNvSpPr>
            <a:spLocks noChangeArrowheads="1"/>
          </p:cNvSpPr>
          <p:nvPr/>
        </p:nvSpPr>
        <p:spPr bwMode="auto">
          <a:xfrm>
            <a:off x="0" y="0"/>
            <a:ext cx="9144000" cy="6858000"/>
          </a:xfrm>
          <a:prstGeom prst="rect">
            <a:avLst/>
          </a:prstGeom>
          <a:solidFill>
            <a:srgbClr val="FFFF00"/>
          </a:solidFill>
          <a:ln w="9525">
            <a:solidFill>
              <a:schemeClr val="tx1"/>
            </a:solidFill>
            <a:miter lim="800000"/>
            <a:headEnd/>
            <a:tailEnd/>
          </a:ln>
          <a:effectLst/>
        </p:spPr>
        <p:txBody>
          <a:bodyPr wrap="none" anchor="ctr"/>
          <a:lstStyle/>
          <a:p>
            <a:pPr algn="ctr" rtl="1"/>
            <a:endParaRPr lang="en-US">
              <a:solidFill>
                <a:srgbClr val="FFFF00"/>
              </a:solidFill>
              <a:latin typeface="Arial" charset="0"/>
            </a:endParaRPr>
          </a:p>
        </p:txBody>
      </p:sp>
      <p:sp>
        <p:nvSpPr>
          <p:cNvPr id="88070" name="Rectangle 6"/>
          <p:cNvSpPr>
            <a:spLocks noGrp="1" noRot="1" noChangeArrowheads="1"/>
          </p:cNvSpPr>
          <p:nvPr>
            <p:ph type="title"/>
          </p:nvPr>
        </p:nvSpPr>
        <p:spPr>
          <a:xfrm>
            <a:off x="304800" y="228600"/>
            <a:ext cx="8534400" cy="990600"/>
          </a:xfrm>
        </p:spPr>
        <p:txBody>
          <a:bodyPr/>
          <a:lstStyle/>
          <a:p>
            <a:r>
              <a:rPr lang="en-US">
                <a:solidFill>
                  <a:schemeClr val="accent2"/>
                </a:solidFill>
              </a:rPr>
              <a:t>Qualifications framework</a:t>
            </a:r>
          </a:p>
        </p:txBody>
      </p:sp>
      <p:sp>
        <p:nvSpPr>
          <p:cNvPr id="88602" name="Line 538"/>
          <p:cNvSpPr>
            <a:spLocks noChangeShapeType="1"/>
          </p:cNvSpPr>
          <p:nvPr/>
        </p:nvSpPr>
        <p:spPr bwMode="auto">
          <a:xfrm>
            <a:off x="460640113" y="-7786688"/>
            <a:ext cx="0" cy="4810125"/>
          </a:xfrm>
          <a:prstGeom prst="line">
            <a:avLst/>
          </a:prstGeom>
          <a:noFill/>
          <a:ln w="12700" cap="rnd">
            <a:solidFill>
              <a:srgbClr val="000000"/>
            </a:solidFill>
            <a:round/>
            <a:headEnd/>
            <a:tailEnd/>
          </a:ln>
          <a:effectLst/>
        </p:spPr>
        <p:txBody>
          <a:bodyPr/>
          <a:lstStyle/>
          <a:p>
            <a:endParaRPr lang="en-US"/>
          </a:p>
        </p:txBody>
      </p:sp>
      <p:sp>
        <p:nvSpPr>
          <p:cNvPr id="88635" name="Line 571"/>
          <p:cNvSpPr>
            <a:spLocks noChangeShapeType="1"/>
          </p:cNvSpPr>
          <p:nvPr/>
        </p:nvSpPr>
        <p:spPr bwMode="auto">
          <a:xfrm>
            <a:off x="460640113" y="-7786688"/>
            <a:ext cx="0" cy="4810125"/>
          </a:xfrm>
          <a:prstGeom prst="line">
            <a:avLst/>
          </a:prstGeom>
          <a:noFill/>
          <a:ln w="12700" cap="rnd">
            <a:solidFill>
              <a:srgbClr val="000000"/>
            </a:solidFill>
            <a:round/>
            <a:headEnd/>
            <a:tailEnd/>
          </a:ln>
          <a:effectLst/>
        </p:spPr>
        <p:txBody>
          <a:bodyPr/>
          <a:lstStyle/>
          <a:p>
            <a:endParaRPr lang="en-US"/>
          </a:p>
        </p:txBody>
      </p:sp>
      <p:sp>
        <p:nvSpPr>
          <p:cNvPr id="88641" name="Line 577"/>
          <p:cNvSpPr>
            <a:spLocks noChangeShapeType="1"/>
          </p:cNvSpPr>
          <p:nvPr/>
        </p:nvSpPr>
        <p:spPr bwMode="auto">
          <a:xfrm>
            <a:off x="460640113" y="-7786688"/>
            <a:ext cx="0" cy="4810125"/>
          </a:xfrm>
          <a:prstGeom prst="line">
            <a:avLst/>
          </a:prstGeom>
          <a:noFill/>
          <a:ln w="12700" cap="rnd">
            <a:solidFill>
              <a:srgbClr val="000000"/>
            </a:solidFill>
            <a:round/>
            <a:headEnd/>
            <a:tailEnd/>
          </a:ln>
          <a:effectLst/>
        </p:spPr>
        <p:txBody>
          <a:bodyPr/>
          <a:lstStyle/>
          <a:p>
            <a:endParaRPr lang="en-US"/>
          </a:p>
        </p:txBody>
      </p:sp>
      <p:sp>
        <p:nvSpPr>
          <p:cNvPr id="88670" name="Line 606"/>
          <p:cNvSpPr>
            <a:spLocks noChangeShapeType="1"/>
          </p:cNvSpPr>
          <p:nvPr/>
        </p:nvSpPr>
        <p:spPr bwMode="auto">
          <a:xfrm>
            <a:off x="460640113" y="-7786688"/>
            <a:ext cx="0" cy="4810125"/>
          </a:xfrm>
          <a:prstGeom prst="line">
            <a:avLst/>
          </a:prstGeom>
          <a:noFill/>
          <a:ln w="12700" cap="rnd">
            <a:solidFill>
              <a:srgbClr val="000000"/>
            </a:solidFill>
            <a:round/>
            <a:headEnd/>
            <a:tailEnd/>
          </a:ln>
          <a:effectLst/>
        </p:spPr>
        <p:txBody>
          <a:bodyPr/>
          <a:lstStyle/>
          <a:p>
            <a:endParaRPr lang="en-US"/>
          </a:p>
        </p:txBody>
      </p:sp>
      <p:sp>
        <p:nvSpPr>
          <p:cNvPr id="88676" name="Line 612"/>
          <p:cNvSpPr>
            <a:spLocks noChangeShapeType="1"/>
          </p:cNvSpPr>
          <p:nvPr/>
        </p:nvSpPr>
        <p:spPr bwMode="auto">
          <a:xfrm>
            <a:off x="460640113" y="-7786688"/>
            <a:ext cx="0" cy="4810125"/>
          </a:xfrm>
          <a:prstGeom prst="line">
            <a:avLst/>
          </a:prstGeom>
          <a:noFill/>
          <a:ln w="12700" cap="rnd">
            <a:solidFill>
              <a:srgbClr val="000000"/>
            </a:solidFill>
            <a:round/>
            <a:headEnd/>
            <a:tailEnd/>
          </a:ln>
          <a:effectLst/>
        </p:spPr>
        <p:txBody>
          <a:bodyPr/>
          <a:lstStyle/>
          <a:p>
            <a:endParaRPr lang="en-US"/>
          </a:p>
        </p:txBody>
      </p:sp>
      <p:graphicFrame>
        <p:nvGraphicFramePr>
          <p:cNvPr id="88698" name="Group 634"/>
          <p:cNvGraphicFramePr>
            <a:graphicFrameLocks noGrp="1"/>
          </p:cNvGraphicFramePr>
          <p:nvPr/>
        </p:nvGraphicFramePr>
        <p:xfrm>
          <a:off x="-451523417" y="-7786688"/>
          <a:ext cx="8018779" cy="22383750"/>
        </p:xfrm>
        <a:graphic>
          <a:graphicData uri="http://schemas.openxmlformats.org/drawingml/2006/table">
            <a:tbl>
              <a:tblPr rtl="1"/>
              <a:tblGrid>
                <a:gridCol w="1335087"/>
                <a:gridCol w="208280"/>
                <a:gridCol w="2346325"/>
                <a:gridCol w="2693987"/>
                <a:gridCol w="1435100"/>
              </a:tblGrid>
              <a:tr h="771525">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Occupational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Vocationally-related</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General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of qualification</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425">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3"/>
                        </a:rPr>
                        <a:t>Level 5 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3"/>
                        </a:rPr>
                        <a:t>Higher-level qualifications</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en-US"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3"/>
                        </a:rPr>
                        <a:t>5</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425">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3"/>
                        </a:rPr>
                        <a:t>Level 4 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BTEC Higher Nationals</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en-US"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3"/>
                        </a:rPr>
                        <a:t>4</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875">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4"/>
                        </a:rPr>
                        <a:t>Level 3 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Vocational A level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5"/>
                        </a:rPr>
                        <a:t>Free-standing mathematics units level 3</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A level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en-US"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4"/>
                        </a:rPr>
                        <a:t>3</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581025">
                <a:tc v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(Advanced GNVQ)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4"/>
                        </a:rPr>
                        <a:t>advanced level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52425">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2 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6"/>
                        </a:rPr>
                        <a:t>Intermediate GNVQ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5"/>
                        </a:rPr>
                        <a:t>Free-standing mathematics units level 2</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6"/>
                        </a:rPr>
                        <a:t>GCSE grade A*-C</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en-US"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7"/>
                        </a:rPr>
                        <a:t>2</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5143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7"/>
                        </a:rPr>
                        <a:t>intermediate level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76225">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1 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6"/>
                        </a:rPr>
                        <a:t>Foundation GNVQ</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5"/>
                        </a:rPr>
                        <a:t>Free-standing mathematics units level 1</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6"/>
                        </a:rPr>
                        <a:t>GCSE grade D-G</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en-US"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8"/>
                        </a:rPr>
                        <a:t>1</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5905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8"/>
                        </a:rPr>
                        <a:t>foundation level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495300">
                <a:tc gridSpan="4">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Entry level certificate</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342900" marR="0" lvl="0" indent="-342900" algn="ctr" defTabSz="914400" rtl="0" eaLnBrk="1" fontAlgn="ctr" latinLnBrk="0" hangingPunct="1">
                        <a:lnSpc>
                          <a:spcPct val="100000"/>
                        </a:lnSpc>
                        <a:spcBef>
                          <a:spcPct val="0"/>
                        </a:spcBef>
                        <a:spcAft>
                          <a:spcPct val="0"/>
                        </a:spcAft>
                        <a:buClr>
                          <a:schemeClr val="hlink"/>
                        </a:buClr>
                        <a:buSzPct val="70000"/>
                        <a:buFont typeface="Wingdings" pitchFamily="2" charset="2"/>
                        <a:buNone/>
                        <a:tabLst/>
                      </a:pPr>
                      <a:r>
                        <a:rPr kumimoji="0" lang="arn-CL" sz="1600" b="0" i="0" u="sng" strike="noStrike" cap="none" normalizeH="0" baseline="0" smtClean="0">
                          <a:ln>
                            <a:noFill/>
                          </a:ln>
                          <a:solidFill>
                            <a:srgbClr val="0000FF"/>
                          </a:solidFill>
                          <a:effectLst>
                            <a:outerShdw blurRad="38100" dist="38100" dir="2700000" algn="tl">
                              <a:srgbClr val="000000"/>
                            </a:outerShdw>
                          </a:effectLst>
                          <a:latin typeface="Garamond" pitchFamily="18" charset="0"/>
                          <a:cs typeface="Arial" charset="0"/>
                          <a:hlinkClick r:id="rId9"/>
                        </a:rPr>
                        <a:t>Entry level</a:t>
                      </a:r>
                      <a:endParaRPr kumimoji="0" lang="dv-MV"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8693" name="Line 629"/>
          <p:cNvSpPr>
            <a:spLocks noChangeShapeType="1"/>
          </p:cNvSpPr>
          <p:nvPr/>
        </p:nvSpPr>
        <p:spPr bwMode="auto">
          <a:xfrm>
            <a:off x="-443504638" y="-3471863"/>
            <a:ext cx="0" cy="0"/>
          </a:xfrm>
          <a:prstGeom prst="line">
            <a:avLst/>
          </a:prstGeom>
          <a:noFill/>
          <a:ln w="12700" cap="rnd">
            <a:solidFill>
              <a:srgbClr val="000000"/>
            </a:solidFill>
            <a:round/>
            <a:headEnd/>
            <a:tailEnd/>
          </a:ln>
          <a:effectLst/>
        </p:spPr>
        <p:txBody>
          <a:bodyPr/>
          <a:lstStyle/>
          <a:p>
            <a:endParaRPr lang="en-US"/>
          </a:p>
        </p:txBody>
      </p:sp>
      <p:sp>
        <p:nvSpPr>
          <p:cNvPr id="88694" name="Line 630"/>
          <p:cNvSpPr>
            <a:spLocks noChangeShapeType="1"/>
          </p:cNvSpPr>
          <p:nvPr/>
        </p:nvSpPr>
        <p:spPr bwMode="auto">
          <a:xfrm>
            <a:off x="-443504638" y="-2976563"/>
            <a:ext cx="0" cy="0"/>
          </a:xfrm>
          <a:prstGeom prst="line">
            <a:avLst/>
          </a:prstGeom>
          <a:noFill/>
          <a:ln w="12700" cap="rnd">
            <a:solidFill>
              <a:srgbClr val="000000"/>
            </a:solidFill>
            <a:round/>
            <a:headEnd/>
            <a:tailEnd/>
          </a:ln>
          <a:effectLst/>
        </p:spPr>
        <p:txBody>
          <a:bodyPr/>
          <a:lstStyle/>
          <a:p>
            <a:endParaRPr lang="en-US"/>
          </a:p>
        </p:txBody>
      </p:sp>
      <p:sp>
        <p:nvSpPr>
          <p:cNvPr id="88696" name="Line 632"/>
          <p:cNvSpPr>
            <a:spLocks noChangeShapeType="1"/>
          </p:cNvSpPr>
          <p:nvPr/>
        </p:nvSpPr>
        <p:spPr bwMode="auto">
          <a:xfrm>
            <a:off x="460640113" y="-7786688"/>
            <a:ext cx="0" cy="4810125"/>
          </a:xfrm>
          <a:prstGeom prst="line">
            <a:avLst/>
          </a:prstGeom>
          <a:noFill/>
          <a:ln w="12700" cap="rnd">
            <a:solidFill>
              <a:srgbClr val="000000"/>
            </a:solidFill>
            <a:round/>
            <a:headEnd/>
            <a:tailEnd/>
          </a:ln>
          <a:effectLst/>
        </p:spPr>
        <p:txBody>
          <a:bodyPr/>
          <a:lstStyle/>
          <a:p>
            <a:endParaRPr lang="en-US"/>
          </a:p>
        </p:txBody>
      </p:sp>
      <p:graphicFrame>
        <p:nvGraphicFramePr>
          <p:cNvPr id="88965" name="Object 901"/>
          <p:cNvGraphicFramePr>
            <a:graphicFrameLocks noGrp="1" noChangeAspect="1"/>
          </p:cNvGraphicFramePr>
          <p:nvPr>
            <p:ph idx="1"/>
          </p:nvPr>
        </p:nvGraphicFramePr>
        <p:xfrm>
          <a:off x="304800" y="1219200"/>
          <a:ext cx="8610600" cy="5410200"/>
        </p:xfrm>
        <a:graphic>
          <a:graphicData uri="http://schemas.openxmlformats.org/presentationml/2006/ole">
            <mc:AlternateContent xmlns:mc="http://schemas.openxmlformats.org/markup-compatibility/2006">
              <mc:Choice xmlns:v="urn:schemas-microsoft-com:vml" Requires="v">
                <p:oleObj spid="_x0000_s88967" name="Worksheet" r:id="rId10" imgW="8839037" imgH="5110074" progId="Excel.Sheet.8">
                  <p:embed/>
                </p:oleObj>
              </mc:Choice>
              <mc:Fallback>
                <p:oleObj name="Worksheet" r:id="rId10" imgW="8839037" imgH="5110074" progId="Excel.Sheet.8">
                  <p:embed/>
                  <p:pic>
                    <p:nvPicPr>
                      <p:cNvPr id="0" name="Picture 90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 y="1219200"/>
                        <a:ext cx="86106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9" name="Rectangle 7"/>
          <p:cNvSpPr>
            <a:spLocks noChangeArrowheads="1"/>
          </p:cNvSpPr>
          <p:nvPr/>
        </p:nvSpPr>
        <p:spPr bwMode="auto">
          <a:xfrm>
            <a:off x="0" y="0"/>
            <a:ext cx="9144000" cy="68580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105477" name="Rectangle 5"/>
          <p:cNvSpPr>
            <a:spLocks noGrp="1" noRot="1" noChangeArrowheads="1"/>
          </p:cNvSpPr>
          <p:nvPr>
            <p:ph type="title"/>
          </p:nvPr>
        </p:nvSpPr>
        <p:spPr/>
        <p:txBody>
          <a:bodyPr/>
          <a:lstStyle/>
          <a:p>
            <a:r>
              <a:rPr lang="en-US" sz="4000">
                <a:solidFill>
                  <a:schemeClr val="bg1"/>
                </a:solidFill>
              </a:rPr>
              <a:t>Relationship between general and vocational qualifications</a:t>
            </a:r>
          </a:p>
        </p:txBody>
      </p:sp>
      <p:pic>
        <p:nvPicPr>
          <p:cNvPr id="105476" name="Picture 4"/>
          <p:cNvPicPr>
            <a:picLocks noGrp="1" noChangeAspect="1" noChangeArrowheads="1"/>
          </p:cNvPicPr>
          <p:nvPr>
            <p:ph idx="1"/>
          </p:nvPr>
        </p:nvPicPr>
        <p:blipFill>
          <a:blip r:embed="rId2"/>
          <a:srcRect/>
          <a:stretch>
            <a:fillRect/>
          </a:stretch>
        </p:blipFill>
        <p:spPr>
          <a:xfrm>
            <a:off x="533400" y="1600200"/>
            <a:ext cx="8153400" cy="4757738"/>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p:txBody>
          <a:bodyPr/>
          <a:lstStyle/>
          <a:p>
            <a:r>
              <a:rPr lang="en-US"/>
              <a:t>UK Take-up Experience</a:t>
            </a:r>
          </a:p>
        </p:txBody>
      </p:sp>
      <p:sp>
        <p:nvSpPr>
          <p:cNvPr id="100355" name="Rectangle 3"/>
          <p:cNvSpPr>
            <a:spLocks noGrp="1" noChangeArrowheads="1"/>
          </p:cNvSpPr>
          <p:nvPr>
            <p:ph type="body" sz="half" idx="1"/>
          </p:nvPr>
        </p:nvSpPr>
        <p:spPr>
          <a:xfrm>
            <a:off x="457200" y="1600200"/>
            <a:ext cx="6176963" cy="4525963"/>
          </a:xfrm>
        </p:spPr>
        <p:txBody>
          <a:bodyPr/>
          <a:lstStyle/>
          <a:p>
            <a:pPr>
              <a:lnSpc>
                <a:spcPct val="80000"/>
              </a:lnSpc>
            </a:pPr>
            <a:r>
              <a:rPr lang="en-US" sz="2000"/>
              <a:t>1995 — 25% of medium to large firms offered NVQs to their workers. This number rose to 40% in 1998.</a:t>
            </a:r>
            <a:br>
              <a:rPr lang="en-US" sz="2000"/>
            </a:br>
            <a:endParaRPr lang="en-US" sz="2000"/>
          </a:p>
          <a:p>
            <a:pPr>
              <a:lnSpc>
                <a:spcPct val="80000"/>
              </a:lnSpc>
            </a:pPr>
            <a:r>
              <a:rPr lang="en-US" sz="2000"/>
              <a:t>Main growth in take up is at level 2 (skilled worker) and at level 3 (craftsman/supervisor).</a:t>
            </a:r>
            <a:br>
              <a:rPr lang="en-US" sz="2000"/>
            </a:br>
            <a:endParaRPr lang="en-US" sz="2000"/>
          </a:p>
          <a:p>
            <a:pPr>
              <a:lnSpc>
                <a:spcPct val="80000"/>
              </a:lnSpc>
            </a:pPr>
            <a:r>
              <a:rPr lang="en-US" sz="2000"/>
              <a:t>85% of firms using NVQs satisfied with them.</a:t>
            </a:r>
            <a:br>
              <a:rPr lang="en-US" sz="2000"/>
            </a:br>
            <a:endParaRPr lang="en-US" sz="2000"/>
          </a:p>
          <a:p>
            <a:pPr>
              <a:lnSpc>
                <a:spcPct val="80000"/>
              </a:lnSpc>
            </a:pPr>
            <a:r>
              <a:rPr lang="en-US" sz="2000"/>
              <a:t>Most take up is in providing business services.  The awards by areas are as follows:</a:t>
            </a:r>
          </a:p>
          <a:p>
            <a:pPr lvl="2">
              <a:lnSpc>
                <a:spcPct val="80000"/>
              </a:lnSpc>
            </a:pPr>
            <a:r>
              <a:rPr lang="en-US" sz="1600"/>
              <a:t>business services 		500000</a:t>
            </a:r>
          </a:p>
          <a:p>
            <a:pPr lvl="2">
              <a:lnSpc>
                <a:spcPct val="80000"/>
              </a:lnSpc>
            </a:pPr>
            <a:r>
              <a:rPr lang="en-US" sz="1600"/>
              <a:t>providing goods and services	370000</a:t>
            </a:r>
          </a:p>
          <a:p>
            <a:pPr lvl="2">
              <a:lnSpc>
                <a:spcPct val="80000"/>
              </a:lnSpc>
            </a:pPr>
            <a:r>
              <a:rPr lang="en-US" sz="1600"/>
              <a:t>Engineering		120000</a:t>
            </a:r>
          </a:p>
          <a:p>
            <a:pPr lvl="2">
              <a:lnSpc>
                <a:spcPct val="80000"/>
              </a:lnSpc>
            </a:pPr>
            <a:r>
              <a:rPr lang="en-US" sz="1600"/>
              <a:t>Constructing		110000</a:t>
            </a:r>
          </a:p>
          <a:p>
            <a:pPr lvl="2">
              <a:lnSpc>
                <a:spcPct val="80000"/>
              </a:lnSpc>
            </a:pPr>
            <a:r>
              <a:rPr lang="en-US" sz="1600"/>
              <a:t>Health 			105000</a:t>
            </a:r>
          </a:p>
          <a:p>
            <a:pPr lvl="2">
              <a:lnSpc>
                <a:spcPct val="80000"/>
              </a:lnSpc>
            </a:pPr>
            <a:r>
              <a:rPr lang="en-US" sz="1600"/>
              <a:t>All the rest (together) 	  60000</a:t>
            </a:r>
          </a:p>
          <a:p>
            <a:pPr>
              <a:lnSpc>
                <a:spcPct val="80000"/>
              </a:lnSpc>
            </a:pPr>
            <a:endParaRPr lang="en-US" sz="2000"/>
          </a:p>
          <a:p>
            <a:pPr>
              <a:lnSpc>
                <a:spcPct val="80000"/>
              </a:lnSpc>
              <a:buFont typeface="Wingdings" pitchFamily="2" charset="2"/>
              <a:buNone/>
            </a:pPr>
            <a:endParaRPr lang="en-US" sz="2000"/>
          </a:p>
        </p:txBody>
      </p:sp>
      <p:pic>
        <p:nvPicPr>
          <p:cNvPr id="100359" name="Picture 7" descr="vocational"/>
          <p:cNvPicPr>
            <a:picLocks noGrp="1" noChangeAspect="1" noChangeArrowheads="1"/>
          </p:cNvPicPr>
          <p:nvPr>
            <p:ph sz="half" idx="2"/>
          </p:nvPr>
        </p:nvPicPr>
        <p:blipFill>
          <a:blip r:embed="rId2"/>
          <a:srcRect/>
          <a:stretch>
            <a:fillRect/>
          </a:stretch>
        </p:blipFill>
        <p:spPr>
          <a:xfrm>
            <a:off x="6096000" y="4191000"/>
            <a:ext cx="3048000" cy="2028825"/>
          </a:xfrm>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14" name="Rectangle 422"/>
          <p:cNvSpPr>
            <a:spLocks noGrp="1" noRot="1" noChangeArrowheads="1"/>
          </p:cNvSpPr>
          <p:nvPr>
            <p:ph type="title"/>
          </p:nvPr>
        </p:nvSpPr>
        <p:spPr>
          <a:xfrm>
            <a:off x="457200" y="0"/>
            <a:ext cx="8226425" cy="1143000"/>
          </a:xfrm>
        </p:spPr>
        <p:txBody>
          <a:bodyPr/>
          <a:lstStyle/>
          <a:p>
            <a:r>
              <a:rPr lang="en-US"/>
              <a:t>Trinidad and Tobago NVQF</a:t>
            </a:r>
          </a:p>
        </p:txBody>
      </p:sp>
      <p:sp>
        <p:nvSpPr>
          <p:cNvPr id="84996" name="Rectangle 4"/>
          <p:cNvSpPr>
            <a:spLocks noChangeArrowheads="1"/>
          </p:cNvSpPr>
          <p:nvPr/>
        </p:nvSpPr>
        <p:spPr bwMode="auto">
          <a:xfrm>
            <a:off x="3475038" y="655638"/>
            <a:ext cx="9144000" cy="0"/>
          </a:xfrm>
          <a:prstGeom prst="rect">
            <a:avLst/>
          </a:prstGeom>
          <a:noFill/>
          <a:ln w="9525">
            <a:noFill/>
            <a:miter lim="800000"/>
            <a:headEnd/>
            <a:tailEnd/>
          </a:ln>
          <a:effectLst/>
        </p:spPr>
        <p:txBody>
          <a:bodyPr wrap="none" anchor="ctr">
            <a:spAutoFit/>
          </a:bodyPr>
          <a:lstStyle/>
          <a:p>
            <a:endParaRPr lang="en-US"/>
          </a:p>
        </p:txBody>
      </p:sp>
      <p:sp>
        <p:nvSpPr>
          <p:cNvPr id="85178" name="Rectangle 186"/>
          <p:cNvSpPr>
            <a:spLocks noChangeArrowheads="1"/>
          </p:cNvSpPr>
          <p:nvPr/>
        </p:nvSpPr>
        <p:spPr bwMode="auto">
          <a:xfrm>
            <a:off x="3706813" y="6157913"/>
            <a:ext cx="247650" cy="1190625"/>
          </a:xfrm>
          <a:prstGeom prst="rect">
            <a:avLst/>
          </a:prstGeom>
          <a:noFill/>
          <a:ln w="9525">
            <a:noFill/>
            <a:miter lim="800000"/>
            <a:headEnd/>
            <a:tailEnd/>
          </a:ln>
          <a:effectLst/>
        </p:spPr>
        <p:txBody>
          <a:bodyPr wrap="none" anchor="ctr">
            <a:spAutoFit/>
          </a:bodyPr>
          <a:lstStyle/>
          <a:p>
            <a:pPr algn="r" rtl="1"/>
            <a:r>
              <a:rPr lang="en-US">
                <a:latin typeface="Times" pitchFamily="18" charset="0"/>
              </a:rPr>
              <a:t/>
            </a:r>
            <a:br>
              <a:rPr lang="en-US">
                <a:latin typeface="Times" pitchFamily="18" charset="0"/>
              </a:rPr>
            </a:br>
            <a:endParaRPr lang="en-US">
              <a:latin typeface="Arial" charset="0"/>
            </a:endParaRPr>
          </a:p>
          <a:p>
            <a:pPr algn="r" eaLnBrk="0" hangingPunct="0"/>
            <a:r>
              <a:rPr lang="dv-MV">
                <a:latin typeface="Arial" charset="0"/>
              </a:rPr>
              <a:t> </a:t>
            </a:r>
            <a:endParaRPr lang="en-US">
              <a:latin typeface="Arial" charset="0"/>
            </a:endParaRPr>
          </a:p>
          <a:p>
            <a:pPr algn="r" eaLnBrk="0" hangingPunct="0"/>
            <a:endParaRPr lang="en-US">
              <a:latin typeface="Arial" charset="0"/>
            </a:endParaRPr>
          </a:p>
        </p:txBody>
      </p:sp>
      <p:sp>
        <p:nvSpPr>
          <p:cNvPr id="85188" name="Rectangle 196"/>
          <p:cNvSpPr>
            <a:spLocks noChangeArrowheads="1"/>
          </p:cNvSpPr>
          <p:nvPr/>
        </p:nvSpPr>
        <p:spPr bwMode="auto">
          <a:xfrm>
            <a:off x="-741363" y="7653338"/>
            <a:ext cx="184150" cy="579437"/>
          </a:xfrm>
          <a:prstGeom prst="rect">
            <a:avLst/>
          </a:prstGeom>
          <a:noFill/>
          <a:ln w="9525">
            <a:noFill/>
            <a:miter lim="800000"/>
            <a:headEnd/>
            <a:tailEnd/>
          </a:ln>
          <a:effectLst/>
        </p:spPr>
        <p:txBody>
          <a:bodyPr wrap="none" anchor="ctr">
            <a:spAutoFit/>
          </a:bodyPr>
          <a:lstStyle/>
          <a:p>
            <a:pPr rtl="1"/>
            <a:endParaRPr lang="en-US" sz="1400">
              <a:latin typeface="Arial" charset="0"/>
            </a:endParaRPr>
          </a:p>
          <a:p>
            <a:pPr eaLnBrk="0" hangingPunct="0"/>
            <a:endParaRPr lang="en-US">
              <a:latin typeface="Arial" charset="0"/>
            </a:endParaRPr>
          </a:p>
        </p:txBody>
      </p:sp>
      <p:graphicFrame>
        <p:nvGraphicFramePr>
          <p:cNvPr id="85607" name="Group 615"/>
          <p:cNvGraphicFramePr>
            <a:graphicFrameLocks noGrp="1"/>
          </p:cNvGraphicFramePr>
          <p:nvPr>
            <p:ph sz="half" idx="2"/>
          </p:nvPr>
        </p:nvGraphicFramePr>
        <p:xfrm>
          <a:off x="1981200" y="3048000"/>
          <a:ext cx="4876800" cy="3251202"/>
        </p:xfrm>
        <a:graphic>
          <a:graphicData uri="http://schemas.openxmlformats.org/drawingml/2006/table">
            <a:tbl>
              <a:tblPr rtl="1"/>
              <a:tblGrid>
                <a:gridCol w="3482975"/>
                <a:gridCol w="1393825"/>
              </a:tblGrid>
              <a:tr h="7508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TTNVQ Framework</a:t>
                      </a:r>
                    </a:p>
                  </a:txBody>
                  <a:tcPr anchor="ctr"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endParaRPr>
                    </a:p>
                  </a:txBody>
                  <a:tcPr anchor="ctr"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r>
              <a:tr h="7175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Chartered and Advanced Professional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r>
              <a:tr h="4460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Professional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r>
              <a:tr h="4460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Technician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r>
              <a:tr h="4445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Craft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0000"/>
                    </a:solidFill>
                  </a:tcPr>
                </a:tc>
              </a:tr>
              <a:tr h="4460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Pre-Craft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0000"/>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Level 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0000"/>
                    </a:solidFill>
                  </a:tcPr>
                </a:tc>
              </a:tr>
            </a:tbl>
          </a:graphicData>
        </a:graphic>
      </p:graphicFrame>
      <p:sp>
        <p:nvSpPr>
          <p:cNvPr id="85605" name="Text Box 613"/>
          <p:cNvSpPr txBox="1">
            <a:spLocks noChangeArrowheads="1"/>
          </p:cNvSpPr>
          <p:nvPr/>
        </p:nvSpPr>
        <p:spPr bwMode="auto">
          <a:xfrm>
            <a:off x="457200" y="1143000"/>
            <a:ext cx="7924800" cy="1739900"/>
          </a:xfrm>
          <a:prstGeom prst="rect">
            <a:avLst/>
          </a:prstGeom>
          <a:noFill/>
          <a:ln w="9525">
            <a:noFill/>
            <a:miter lim="800000"/>
            <a:headEnd/>
            <a:tailEnd/>
          </a:ln>
          <a:effectLst/>
        </p:spPr>
        <p:txBody>
          <a:bodyPr>
            <a:spAutoFit/>
          </a:bodyPr>
          <a:lstStyle/>
          <a:p>
            <a:pPr>
              <a:spcBef>
                <a:spcPct val="50000"/>
              </a:spcBef>
            </a:pPr>
            <a:r>
              <a:rPr lang="en-US" b="1">
                <a:latin typeface="Arial" charset="0"/>
              </a:rPr>
              <a:t>How does the TTNVQ work?</a:t>
            </a:r>
            <a:br>
              <a:rPr lang="en-US" b="1">
                <a:latin typeface="Arial" charset="0"/>
              </a:rPr>
            </a:br>
            <a:r>
              <a:rPr lang="en-US">
                <a:latin typeface="Arial" charset="0"/>
              </a:rPr>
              <a:t>TTNVQs are based on national occupational standards. Industry experts come together to define the standards for top performance in their industries. These standards are then translated to the curriculum and assessment procedures developed to encompass the standards identified. All TTNVQs fit into a TTNVQ framework.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2438400" y="533400"/>
            <a:ext cx="6015038" cy="942975"/>
          </a:xfrm>
        </p:spPr>
        <p:txBody>
          <a:bodyPr/>
          <a:lstStyle/>
          <a:p>
            <a:pPr algn="l"/>
            <a:r>
              <a:rPr lang="en-US" sz="4000">
                <a:solidFill>
                  <a:srgbClr val="FFFF00"/>
                </a:solidFill>
              </a:rPr>
              <a:t>VOCATIONAL QUALIFICATIONS</a:t>
            </a:r>
          </a:p>
        </p:txBody>
      </p:sp>
      <p:sp>
        <p:nvSpPr>
          <p:cNvPr id="35843" name="Rectangle 3"/>
          <p:cNvSpPr>
            <a:spLocks noGrp="1" noChangeArrowheads="1"/>
          </p:cNvSpPr>
          <p:nvPr>
            <p:ph type="body" sz="half" idx="1"/>
          </p:nvPr>
        </p:nvSpPr>
        <p:spPr>
          <a:xfrm>
            <a:off x="914400" y="2514600"/>
            <a:ext cx="6781800" cy="3735388"/>
          </a:xfrm>
        </p:spPr>
        <p:txBody>
          <a:bodyPr/>
          <a:lstStyle/>
          <a:p>
            <a:pPr marL="533400" indent="-533400">
              <a:buSzPct val="115000"/>
              <a:buFont typeface="Wingdings" pitchFamily="2" charset="2"/>
              <a:buAutoNum type="arabicPeriod"/>
            </a:pPr>
            <a:r>
              <a:rPr lang="en-US">
                <a:solidFill>
                  <a:srgbClr val="FFFFCC"/>
                </a:solidFill>
              </a:rPr>
              <a:t>The case for a new flexibility in Qualifications Framework.</a:t>
            </a:r>
          </a:p>
          <a:p>
            <a:pPr marL="533400" indent="-533400">
              <a:buSzPct val="115000"/>
              <a:buFont typeface="Wingdings" pitchFamily="2" charset="2"/>
              <a:buAutoNum type="arabicPeriod"/>
            </a:pPr>
            <a:r>
              <a:rPr lang="en-US">
                <a:solidFill>
                  <a:srgbClr val="FFFFCC"/>
                </a:solidFill>
              </a:rPr>
              <a:t>Learning from experience: Other Vocational Qualification Frameworks.</a:t>
            </a:r>
          </a:p>
          <a:p>
            <a:pPr marL="533400" indent="-533400">
              <a:buSzPct val="115000"/>
              <a:buFont typeface="Wingdings" pitchFamily="2" charset="2"/>
              <a:buAutoNum type="arabicPeriod"/>
            </a:pPr>
            <a:r>
              <a:rPr lang="en-US">
                <a:solidFill>
                  <a:srgbClr val="FFFFCC"/>
                </a:solidFill>
              </a:rPr>
              <a:t>Towards a framework for valuing vocational education.</a:t>
            </a:r>
          </a:p>
        </p:txBody>
      </p:sp>
      <p:pic>
        <p:nvPicPr>
          <p:cNvPr id="35844" name="Picture 4" descr="images"/>
          <p:cNvPicPr>
            <a:picLocks noGrp="1" noChangeAspect="1" noChangeArrowheads="1"/>
          </p:cNvPicPr>
          <p:nvPr>
            <p:ph sz="quarter" idx="2"/>
          </p:nvPr>
        </p:nvPicPr>
        <p:blipFill>
          <a:blip r:embed="rId2"/>
          <a:srcRect/>
          <a:stretch>
            <a:fillRect/>
          </a:stretch>
        </p:blipFill>
        <p:spPr>
          <a:xfrm>
            <a:off x="990600" y="457200"/>
            <a:ext cx="1206500" cy="1244600"/>
          </a:xfrm>
          <a:noFill/>
          <a:ln/>
        </p:spPr>
      </p:pic>
      <p:sp>
        <p:nvSpPr>
          <p:cNvPr id="35849" name="Text Box 9"/>
          <p:cNvSpPr txBox="1">
            <a:spLocks noChangeArrowheads="1"/>
          </p:cNvSpPr>
          <p:nvPr/>
        </p:nvSpPr>
        <p:spPr bwMode="auto">
          <a:xfrm>
            <a:off x="1812925" y="1954213"/>
            <a:ext cx="184150" cy="366712"/>
          </a:xfrm>
          <a:prstGeom prst="rect">
            <a:avLst/>
          </a:prstGeom>
          <a:noFill/>
          <a:ln w="9525">
            <a:noFill/>
            <a:miter lim="800000"/>
            <a:headEnd/>
            <a:tailEnd/>
          </a:ln>
          <a:effectLst/>
        </p:spPr>
        <p:txBody>
          <a:bodyPr wrap="none">
            <a:spAutoFit/>
          </a:bodyPr>
          <a:lstStyle/>
          <a:p>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7"/>
          <p:cNvSpPr>
            <a:spLocks noChangeArrowheads="1"/>
          </p:cNvSpPr>
          <p:nvPr/>
        </p:nvSpPr>
        <p:spPr bwMode="auto">
          <a:xfrm>
            <a:off x="0" y="0"/>
            <a:ext cx="9144000" cy="6858000"/>
          </a:xfrm>
          <a:prstGeom prst="rect">
            <a:avLst/>
          </a:prstGeom>
          <a:solidFill>
            <a:srgbClr val="FFFFFF"/>
          </a:solidFill>
          <a:ln w="9525">
            <a:solidFill>
              <a:schemeClr val="tx1"/>
            </a:solidFill>
            <a:miter lim="800000"/>
            <a:headEnd/>
            <a:tailEnd/>
          </a:ln>
          <a:effectLst/>
        </p:spPr>
        <p:txBody>
          <a:bodyPr wrap="none" anchor="ctr"/>
          <a:lstStyle/>
          <a:p>
            <a:pPr algn="ctr" rtl="1"/>
            <a:endParaRPr lang="en-US">
              <a:latin typeface="Arial" charset="0"/>
            </a:endParaRPr>
          </a:p>
        </p:txBody>
      </p:sp>
      <p:pic>
        <p:nvPicPr>
          <p:cNvPr id="86022" name="Picture 6" descr="sector2"/>
          <p:cNvPicPr>
            <a:picLocks noGrp="1" noChangeAspect="1" noChangeArrowheads="1"/>
          </p:cNvPicPr>
          <p:nvPr>
            <p:ph/>
          </p:nvPr>
        </p:nvPicPr>
        <p:blipFill>
          <a:blip r:embed="rId2"/>
          <a:srcRect/>
          <a:stretch>
            <a:fillRect/>
          </a:stretch>
        </p:blipFill>
        <p:spPr>
          <a:xfrm>
            <a:off x="1068388" y="1531938"/>
            <a:ext cx="6784975" cy="4140200"/>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7" name="Rectangle 7"/>
          <p:cNvSpPr>
            <a:spLocks noChangeArrowheads="1"/>
          </p:cNvSpPr>
          <p:nvPr/>
        </p:nvSpPr>
        <p:spPr bwMode="auto">
          <a:xfrm>
            <a:off x="0" y="0"/>
            <a:ext cx="9144000" cy="6858000"/>
          </a:xfrm>
          <a:prstGeom prst="rect">
            <a:avLst/>
          </a:prstGeom>
          <a:solidFill>
            <a:srgbClr val="FFFFFF"/>
          </a:solidFill>
          <a:ln w="9525">
            <a:solidFill>
              <a:schemeClr val="tx1"/>
            </a:solidFill>
            <a:miter lim="800000"/>
            <a:headEnd/>
            <a:tailEnd/>
          </a:ln>
          <a:effectLst/>
        </p:spPr>
        <p:txBody>
          <a:bodyPr wrap="none" anchor="ctr"/>
          <a:lstStyle/>
          <a:p>
            <a:endParaRPr lang="en-US"/>
          </a:p>
        </p:txBody>
      </p:sp>
      <p:pic>
        <p:nvPicPr>
          <p:cNvPr id="87044" name="Picture 4" descr="mcteeya"/>
          <p:cNvPicPr>
            <a:picLocks noGrp="1" noChangeAspect="1" noChangeArrowheads="1"/>
          </p:cNvPicPr>
          <p:nvPr>
            <p:ph idx="1"/>
          </p:nvPr>
        </p:nvPicPr>
        <p:blipFill>
          <a:blip r:embed="rId2"/>
          <a:srcRect/>
          <a:stretch>
            <a:fillRect/>
          </a:stretch>
        </p:blipFill>
        <p:spPr>
          <a:xfrm>
            <a:off x="914400" y="228600"/>
            <a:ext cx="7620000" cy="6323013"/>
          </a:xfrm>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7" name="Rectangle 7"/>
          <p:cNvSpPr>
            <a:spLocks noChangeArrowheads="1"/>
          </p:cNvSpPr>
          <p:nvPr/>
        </p:nvSpPr>
        <p:spPr bwMode="auto">
          <a:xfrm>
            <a:off x="0" y="0"/>
            <a:ext cx="9144000" cy="6858000"/>
          </a:xfrm>
          <a:prstGeom prst="rect">
            <a:avLst/>
          </a:prstGeom>
          <a:solidFill>
            <a:srgbClr val="FFFFFF"/>
          </a:solidFill>
          <a:ln w="9525">
            <a:solidFill>
              <a:schemeClr val="tx1"/>
            </a:solidFill>
            <a:miter lim="800000"/>
            <a:headEnd/>
            <a:tailEnd/>
          </a:ln>
          <a:effectLst/>
        </p:spPr>
        <p:txBody>
          <a:bodyPr wrap="none" anchor="ctr"/>
          <a:lstStyle/>
          <a:p>
            <a:endParaRPr lang="en-US"/>
          </a:p>
        </p:txBody>
      </p:sp>
      <p:pic>
        <p:nvPicPr>
          <p:cNvPr id="92164" name="Picture 4" descr="aqfpathdig"/>
          <p:cNvPicPr>
            <a:picLocks noGrp="1" noChangeAspect="1" noChangeArrowheads="1"/>
          </p:cNvPicPr>
          <p:nvPr>
            <p:ph idx="1"/>
          </p:nvPr>
        </p:nvPicPr>
        <p:blipFill>
          <a:blip r:embed="rId2"/>
          <a:srcRect/>
          <a:stretch>
            <a:fillRect/>
          </a:stretch>
        </p:blipFill>
        <p:spPr>
          <a:xfrm>
            <a:off x="381000" y="762000"/>
            <a:ext cx="8305800" cy="5164138"/>
          </a:xfrm>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2" name="Rectangle 4"/>
          <p:cNvSpPr>
            <a:spLocks noGrp="1" noRot="1" noChangeArrowheads="1"/>
          </p:cNvSpPr>
          <p:nvPr>
            <p:ph type="title"/>
          </p:nvPr>
        </p:nvSpPr>
        <p:spPr/>
        <p:txBody>
          <a:bodyPr/>
          <a:lstStyle/>
          <a:p>
            <a:r>
              <a:rPr lang="en-US"/>
              <a:t>NZ Qualifications Framework</a:t>
            </a:r>
          </a:p>
        </p:txBody>
      </p:sp>
      <p:sp>
        <p:nvSpPr>
          <p:cNvPr id="165894" name="Rectangle 6"/>
          <p:cNvSpPr>
            <a:spLocks noGrp="1" noChangeArrowheads="1"/>
          </p:cNvSpPr>
          <p:nvPr>
            <p:ph type="body" sz="half" idx="2"/>
          </p:nvPr>
        </p:nvSpPr>
        <p:spPr>
          <a:xfrm>
            <a:off x="4648200" y="1905000"/>
            <a:ext cx="4038600" cy="4221163"/>
          </a:xfrm>
        </p:spPr>
        <p:txBody>
          <a:bodyPr/>
          <a:lstStyle/>
          <a:p>
            <a:pPr>
              <a:lnSpc>
                <a:spcPct val="90000"/>
              </a:lnSpc>
              <a:buFont typeface="Wingdings" pitchFamily="2" charset="2"/>
              <a:buNone/>
            </a:pPr>
            <a:r>
              <a:rPr lang="en-US" sz="2800"/>
              <a:t>	The New Zealand Qualifications Framework consists of ten levels.  Each level has descriptors of process, learning demand and responsibility. Note that Diplomas and Certificates cover level 7 — level of degrees.</a:t>
            </a:r>
          </a:p>
        </p:txBody>
      </p:sp>
      <p:pic>
        <p:nvPicPr>
          <p:cNvPr id="165895" name="Picture 7" descr="regchart"/>
          <p:cNvPicPr>
            <a:picLocks noGrp="1" noChangeAspect="1" noChangeArrowheads="1"/>
          </p:cNvPicPr>
          <p:nvPr>
            <p:ph sz="half" idx="1"/>
          </p:nvPr>
        </p:nvPicPr>
        <p:blipFill>
          <a:blip r:embed="rId2"/>
          <a:srcRect/>
          <a:stretch>
            <a:fillRect/>
          </a:stretch>
        </p:blipFill>
        <p:spPr>
          <a:xfrm>
            <a:off x="914400" y="1905000"/>
            <a:ext cx="3619500" cy="4191000"/>
          </a:xfrm>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3" name="Rectangle 5"/>
          <p:cNvSpPr>
            <a:spLocks noGrp="1" noRot="1" noChangeArrowheads="1"/>
          </p:cNvSpPr>
          <p:nvPr>
            <p:ph type="title"/>
          </p:nvPr>
        </p:nvSpPr>
        <p:spPr>
          <a:xfrm>
            <a:off x="6553200" y="1371600"/>
            <a:ext cx="2205038" cy="3841750"/>
          </a:xfrm>
        </p:spPr>
        <p:txBody>
          <a:bodyPr/>
          <a:lstStyle/>
          <a:p>
            <a:r>
              <a:rPr lang="en-US" sz="2400"/>
              <a:t>New Zealand framework is essentially the same as AQF</a:t>
            </a:r>
            <a:br>
              <a:rPr lang="en-US" sz="2400"/>
            </a:br>
            <a:r>
              <a:rPr lang="en-US" sz="2400"/>
              <a:t/>
            </a:r>
            <a:br>
              <a:rPr lang="en-US" sz="2400"/>
            </a:br>
            <a:r>
              <a:rPr lang="en-US" sz="2400"/>
              <a:t>(no need to read)</a:t>
            </a:r>
          </a:p>
        </p:txBody>
      </p:sp>
      <p:pic>
        <p:nvPicPr>
          <p:cNvPr id="109572" name="Picture 4"/>
          <p:cNvPicPr>
            <a:picLocks noGrp="1" noChangeAspect="1" noChangeArrowheads="1"/>
          </p:cNvPicPr>
          <p:nvPr>
            <p:ph idx="1"/>
          </p:nvPr>
        </p:nvPicPr>
        <p:blipFill>
          <a:blip r:embed="rId2"/>
          <a:srcRect/>
          <a:stretch>
            <a:fillRect/>
          </a:stretch>
        </p:blipFill>
        <p:spPr>
          <a:xfrm>
            <a:off x="261938" y="0"/>
            <a:ext cx="6138862" cy="6858000"/>
          </a:xfrm>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rrowheads="1"/>
          </p:cNvSpPr>
          <p:nvPr>
            <p:ph type="title"/>
          </p:nvPr>
        </p:nvSpPr>
        <p:spPr/>
        <p:txBody>
          <a:bodyPr/>
          <a:lstStyle/>
          <a:p>
            <a:pPr algn="l"/>
            <a:r>
              <a:rPr lang="en-US" sz="4000"/>
              <a:t>Classroom based vocational qualifications – GNVQs</a:t>
            </a:r>
          </a:p>
        </p:txBody>
      </p:sp>
      <p:sp>
        <p:nvSpPr>
          <p:cNvPr id="107523" name="Rectangle 3"/>
          <p:cNvSpPr>
            <a:spLocks noGrp="1" noChangeArrowheads="1"/>
          </p:cNvSpPr>
          <p:nvPr>
            <p:ph type="body" idx="1"/>
          </p:nvPr>
        </p:nvSpPr>
        <p:spPr>
          <a:xfrm>
            <a:off x="381000" y="2133600"/>
            <a:ext cx="8226425" cy="4497388"/>
          </a:xfrm>
        </p:spPr>
        <p:txBody>
          <a:bodyPr/>
          <a:lstStyle/>
          <a:p>
            <a:pPr>
              <a:lnSpc>
                <a:spcPct val="80000"/>
              </a:lnSpc>
            </a:pPr>
            <a:r>
              <a:rPr lang="en-US" sz="2400"/>
              <a:t>UK has a classroom based vocational qualification system.</a:t>
            </a:r>
          </a:p>
          <a:p>
            <a:pPr>
              <a:lnSpc>
                <a:spcPct val="80000"/>
              </a:lnSpc>
            </a:pPr>
            <a:r>
              <a:rPr lang="en-US" sz="2400"/>
              <a:t>It was introduced in 1993 due to the great number of students in schools. </a:t>
            </a:r>
          </a:p>
          <a:p>
            <a:pPr>
              <a:lnSpc>
                <a:spcPct val="80000"/>
              </a:lnSpc>
            </a:pPr>
            <a:r>
              <a:rPr lang="en-US" sz="2400"/>
              <a:t>It is normally available from age sixteen.</a:t>
            </a:r>
          </a:p>
          <a:p>
            <a:pPr>
              <a:lnSpc>
                <a:spcPct val="80000"/>
              </a:lnSpc>
            </a:pPr>
            <a:r>
              <a:rPr lang="en-US" sz="2400"/>
              <a:t>It is an alternative to academic qualifications.</a:t>
            </a:r>
          </a:p>
          <a:p>
            <a:pPr>
              <a:lnSpc>
                <a:spcPct val="80000"/>
              </a:lnSpc>
            </a:pPr>
            <a:r>
              <a:rPr lang="en-US" sz="2400"/>
              <a:t>GNVQs are available in 13 areas: hospitality and catering, leisure and tourism, manufacturing, construction and the built environment, retail &amp; distributive services, etc. </a:t>
            </a:r>
          </a:p>
          <a:p>
            <a:pPr>
              <a:lnSpc>
                <a:spcPct val="80000"/>
              </a:lnSpc>
            </a:pPr>
            <a:r>
              <a:rPr lang="en-US" sz="2400"/>
              <a:t>GNVQs are project based.</a:t>
            </a:r>
          </a:p>
          <a:p>
            <a:pPr>
              <a:lnSpc>
                <a:spcPct val="80000"/>
              </a:lnSpc>
            </a:pPr>
            <a:r>
              <a:rPr lang="en-US" sz="2400"/>
              <a:t>All are required to do key skills units: ICT, application of number and communication.</a:t>
            </a:r>
          </a:p>
          <a:p>
            <a:pPr>
              <a:lnSpc>
                <a:spcPct val="80000"/>
              </a:lnSpc>
            </a:pPr>
            <a:r>
              <a:rPr lang="en-US" sz="2400"/>
              <a:t>UK government also introduced National Traineeships and Modern Apprenticeships.  It allowed for earning while learning.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rrowheads="1"/>
          </p:cNvSpPr>
          <p:nvPr>
            <p:ph type="title"/>
          </p:nvPr>
        </p:nvSpPr>
        <p:spPr/>
        <p:txBody>
          <a:bodyPr/>
          <a:lstStyle/>
          <a:p>
            <a:r>
              <a:rPr lang="en-US" sz="4000"/>
              <a:t>How do you decide what to teach in vocational education?</a:t>
            </a:r>
          </a:p>
        </p:txBody>
      </p:sp>
      <p:sp>
        <p:nvSpPr>
          <p:cNvPr id="160771" name="Rectangle 3"/>
          <p:cNvSpPr>
            <a:spLocks noGrp="1" noChangeArrowheads="1"/>
          </p:cNvSpPr>
          <p:nvPr>
            <p:ph type="body" idx="1"/>
          </p:nvPr>
        </p:nvSpPr>
        <p:spPr/>
        <p:txBody>
          <a:bodyPr/>
          <a:lstStyle/>
          <a:p>
            <a:pPr>
              <a:lnSpc>
                <a:spcPct val="90000"/>
              </a:lnSpc>
            </a:pPr>
            <a:r>
              <a:rPr lang="en-US" sz="2800"/>
              <a:t>Law requires all industries to set up an Industry Training Organization. These organizations exist for all industries.</a:t>
            </a:r>
          </a:p>
          <a:p>
            <a:pPr>
              <a:lnSpc>
                <a:spcPct val="90000"/>
              </a:lnSpc>
            </a:pPr>
            <a:r>
              <a:rPr lang="en-US" sz="2800"/>
              <a:t>The ITO develop curricula and assessment standards in terms of “units.”  These units are made available to all providers.</a:t>
            </a:r>
          </a:p>
          <a:p>
            <a:pPr>
              <a:lnSpc>
                <a:spcPct val="90000"/>
              </a:lnSpc>
            </a:pPr>
            <a:r>
              <a:rPr lang="en-US" sz="2800"/>
              <a:t>Units are self-contained and are valued in terms of credit points</a:t>
            </a:r>
          </a:p>
          <a:p>
            <a:pPr>
              <a:lnSpc>
                <a:spcPct val="90000"/>
              </a:lnSpc>
            </a:pPr>
            <a:r>
              <a:rPr lang="en-US" sz="2800"/>
              <a:t>ITO stipulate what number of units would be required to achieve each “level” of competencies.  </a:t>
            </a:r>
          </a:p>
          <a:p>
            <a:pPr>
              <a:lnSpc>
                <a:spcPct val="90000"/>
              </a:lnSpc>
            </a:pPr>
            <a:endParaRPr lang="en-US" sz="2800"/>
          </a:p>
          <a:p>
            <a:pPr>
              <a:lnSpc>
                <a:spcPct val="90000"/>
              </a:lnSpc>
              <a:buFont typeface="Wingdings" pitchFamily="2" charset="2"/>
              <a:buNone/>
            </a:pPr>
            <a:endParaRPr lang="en-US" sz="2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rrowheads="1"/>
          </p:cNvSpPr>
          <p:nvPr>
            <p:ph type="title"/>
          </p:nvPr>
        </p:nvSpPr>
        <p:spPr/>
        <p:txBody>
          <a:bodyPr/>
          <a:lstStyle/>
          <a:p>
            <a:r>
              <a:rPr lang="en-US" sz="4000"/>
              <a:t>Example “unit”</a:t>
            </a:r>
            <a:br>
              <a:rPr lang="en-US" sz="4000"/>
            </a:br>
            <a:r>
              <a:rPr lang="en-US" sz="2000"/>
              <a:t> Horticulture qualification:  setting up a hydroponic growing facility.</a:t>
            </a:r>
          </a:p>
        </p:txBody>
      </p:sp>
      <p:sp>
        <p:nvSpPr>
          <p:cNvPr id="161795" name="Rectangle 3"/>
          <p:cNvSpPr>
            <a:spLocks noGrp="1" noChangeArrowheads="1"/>
          </p:cNvSpPr>
          <p:nvPr>
            <p:ph type="body" idx="1"/>
          </p:nvPr>
        </p:nvSpPr>
        <p:spPr/>
        <p:txBody>
          <a:bodyPr/>
          <a:lstStyle/>
          <a:p>
            <a:pPr>
              <a:lnSpc>
                <a:spcPct val="80000"/>
              </a:lnSpc>
            </a:pPr>
            <a:r>
              <a:rPr lang="en-GB" sz="1800" b="1">
                <a:solidFill>
                  <a:schemeClr val="tx2"/>
                </a:solidFill>
              </a:rPr>
              <a:t>Preface describes credit value and level of unit.  Each unit has several elements.</a:t>
            </a:r>
          </a:p>
          <a:p>
            <a:pPr>
              <a:lnSpc>
                <a:spcPct val="80000"/>
              </a:lnSpc>
            </a:pPr>
            <a:endParaRPr lang="en-GB" sz="1800" b="1">
              <a:solidFill>
                <a:schemeClr val="tx2"/>
              </a:solidFill>
            </a:endParaRPr>
          </a:p>
          <a:p>
            <a:pPr>
              <a:lnSpc>
                <a:spcPct val="80000"/>
              </a:lnSpc>
            </a:pPr>
            <a:endParaRPr lang="en-GB" sz="1800" b="1" u="sng"/>
          </a:p>
          <a:p>
            <a:pPr>
              <a:lnSpc>
                <a:spcPct val="80000"/>
              </a:lnSpc>
            </a:pPr>
            <a:r>
              <a:rPr lang="en-GB" sz="1800" b="1" u="sng"/>
              <a:t>Elements and Performance Criteria</a:t>
            </a:r>
          </a:p>
          <a:p>
            <a:pPr>
              <a:lnSpc>
                <a:spcPct val="80000"/>
              </a:lnSpc>
            </a:pPr>
            <a:r>
              <a:rPr lang="en-GB" sz="1800" b="1" u="sng"/>
              <a:t>element 1</a:t>
            </a:r>
            <a:endParaRPr lang="en-GB" sz="1800"/>
          </a:p>
          <a:p>
            <a:pPr>
              <a:lnSpc>
                <a:spcPct val="80000"/>
              </a:lnSpc>
            </a:pPr>
            <a:r>
              <a:rPr lang="en-GB" sz="1800"/>
              <a:t>Establish a controlled hydroponic growing environment.</a:t>
            </a:r>
            <a:endParaRPr lang="en-GB" sz="1800" b="1" u="sng"/>
          </a:p>
          <a:p>
            <a:pPr>
              <a:lnSpc>
                <a:spcPct val="80000"/>
              </a:lnSpc>
            </a:pPr>
            <a:r>
              <a:rPr lang="en-GB" sz="1800" b="1" u="sng"/>
              <a:t>performance criteria</a:t>
            </a:r>
            <a:endParaRPr lang="en-GB" sz="1800"/>
          </a:p>
          <a:p>
            <a:pPr>
              <a:lnSpc>
                <a:spcPct val="80000"/>
              </a:lnSpc>
            </a:pPr>
            <a:r>
              <a:rPr lang="en-GB" sz="1800"/>
              <a:t>1.1	Growing environment influences are identified, and the effects of raising and lowering the levels of each are described.</a:t>
            </a:r>
          </a:p>
          <a:p>
            <a:pPr>
              <a:lnSpc>
                <a:spcPct val="80000"/>
              </a:lnSpc>
            </a:pPr>
            <a:r>
              <a:rPr lang="en-GB" sz="1800"/>
              <a:t>Range: light, humidity, temperature, air flow.</a:t>
            </a:r>
          </a:p>
          <a:p>
            <a:pPr>
              <a:lnSpc>
                <a:spcPct val="80000"/>
              </a:lnSpc>
            </a:pPr>
            <a:r>
              <a:rPr lang="en-GB" sz="1800"/>
              <a:t>1.2	Structures and systems to establish the identified environment are constructed using specialist input as required.</a:t>
            </a:r>
          </a:p>
          <a:p>
            <a:pPr>
              <a:lnSpc>
                <a:spcPct val="80000"/>
              </a:lnSpc>
            </a:pPr>
            <a:r>
              <a:rPr lang="en-GB" sz="1800"/>
              <a:t>Range: building, plumbing, heating, ventilation, humidity control.</a:t>
            </a:r>
          </a:p>
          <a:p>
            <a:pPr>
              <a:lnSpc>
                <a:spcPct val="80000"/>
              </a:lnSpc>
            </a:pPr>
            <a:r>
              <a:rPr lang="en-GB" sz="1800"/>
              <a:t>1.3	Installed systems are trialed and adjusted to achieve required environment control.</a:t>
            </a:r>
            <a:endParaRPr lang="en-US" sz="18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rrowheads="1"/>
          </p:cNvSpPr>
          <p:nvPr>
            <p:ph type="title"/>
          </p:nvPr>
        </p:nvSpPr>
        <p:spPr/>
        <p:txBody>
          <a:bodyPr/>
          <a:lstStyle/>
          <a:p>
            <a:r>
              <a:rPr lang="en-US"/>
              <a:t>Part 3</a:t>
            </a:r>
          </a:p>
        </p:txBody>
      </p:sp>
      <p:sp>
        <p:nvSpPr>
          <p:cNvPr id="157699" name="Rectangle 3"/>
          <p:cNvSpPr>
            <a:spLocks noGrp="1" noChangeArrowheads="1"/>
          </p:cNvSpPr>
          <p:nvPr>
            <p:ph type="body" idx="1"/>
          </p:nvPr>
        </p:nvSpPr>
        <p:spPr>
          <a:xfrm>
            <a:off x="457200" y="3048000"/>
            <a:ext cx="8229600" cy="3078163"/>
          </a:xfrm>
        </p:spPr>
        <p:txBody>
          <a:bodyPr/>
          <a:lstStyle/>
          <a:p>
            <a:pPr algn="ctr">
              <a:buFont typeface="Wingdings" pitchFamily="2" charset="2"/>
              <a:buNone/>
            </a:pPr>
            <a:r>
              <a:rPr lang="en-US" sz="4000"/>
              <a:t>MNQF</a:t>
            </a:r>
          </a:p>
          <a:p>
            <a:pPr algn="ctr">
              <a:buFont typeface="Wingdings" pitchFamily="2" charset="2"/>
              <a:buNone/>
            </a:pPr>
            <a:r>
              <a:rPr lang="en-US" sz="4000"/>
              <a:t>Revisited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type="body" idx="1"/>
          </p:nvPr>
        </p:nvSpPr>
        <p:spPr/>
        <p:txBody>
          <a:bodyPr/>
          <a:lstStyle/>
          <a:p>
            <a:r>
              <a:rPr lang="en-US"/>
              <a:t>The current MNQF can cater for vocational qualifications.</a:t>
            </a:r>
          </a:p>
          <a:p>
            <a:r>
              <a:rPr lang="en-US"/>
              <a:t>There is a need to modify admission criteria for a </a:t>
            </a:r>
            <a:r>
              <a:rPr lang="en-US" i="1"/>
              <a:t>few</a:t>
            </a:r>
            <a:r>
              <a:rPr lang="en-US"/>
              <a:t> levels.</a:t>
            </a:r>
          </a:p>
          <a:p>
            <a:r>
              <a:rPr lang="en-US"/>
              <a:t>In order to cater for vocational qualifications, a change in the submission requirements for course approval is required.</a:t>
            </a:r>
          </a:p>
          <a:p>
            <a:pPr>
              <a:buFont typeface="Wingdings" pitchFamily="2" charset="2"/>
              <a:buNone/>
            </a:pPr>
            <a:endParaRPr lang="en-US"/>
          </a:p>
          <a:p>
            <a:endParaRPr lang="en-US"/>
          </a:p>
        </p:txBody>
      </p:sp>
      <p:sp>
        <p:nvSpPr>
          <p:cNvPr id="111620" name="Rectangle 4"/>
          <p:cNvSpPr>
            <a:spLocks noGrp="1" noChangeArrowheads="1"/>
          </p:cNvSpPr>
          <p:nvPr>
            <p:ph type="title"/>
          </p:nvPr>
        </p:nvSpPr>
        <p:spPr>
          <a:noFill/>
          <a:ln/>
        </p:spPr>
        <p:txBody>
          <a:bodyPr anchorCtr="1"/>
          <a:lstStyle/>
          <a:p>
            <a:r>
              <a:rPr lang="en-US" sz="4000"/>
              <a:t>Implications for Maldives and MNQF - 1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Rectangle 4"/>
          <p:cNvSpPr>
            <a:spLocks noChangeArrowheads="1"/>
          </p:cNvSpPr>
          <p:nvPr/>
        </p:nvSpPr>
        <p:spPr bwMode="auto">
          <a:xfrm>
            <a:off x="762000" y="609600"/>
            <a:ext cx="7543800" cy="1143000"/>
          </a:xfrm>
          <a:prstGeom prst="rect">
            <a:avLst/>
          </a:prstGeom>
          <a:noFill/>
          <a:ln w="9525">
            <a:noFill/>
            <a:miter lim="800000"/>
            <a:headEnd/>
            <a:tailEnd/>
          </a:ln>
          <a:effectLst/>
        </p:spPr>
        <p:txBody>
          <a:bodyPr anchor="ctr"/>
          <a:lstStyle/>
          <a:p>
            <a:pPr algn="ctr"/>
            <a:r>
              <a:rPr lang="en-US" sz="2800" b="1">
                <a:solidFill>
                  <a:srgbClr val="CCFFCC"/>
                </a:solidFill>
                <a:effectLst>
                  <a:outerShdw blurRad="38100" dist="38100" dir="2700000" algn="tl">
                    <a:srgbClr val="000000"/>
                  </a:outerShdw>
                </a:effectLst>
                <a:latin typeface="Tahoma" pitchFamily="34" charset="0"/>
                <a:cs typeface="Tahoma" pitchFamily="34" charset="0"/>
              </a:rPr>
              <a:t>Grade 7-10 Transition Rate (1999 G7 cohort)</a:t>
            </a:r>
          </a:p>
        </p:txBody>
      </p:sp>
      <p:graphicFrame>
        <p:nvGraphicFramePr>
          <p:cNvPr id="163845" name="Object 5"/>
          <p:cNvGraphicFramePr>
            <a:graphicFrameLocks noChangeAspect="1"/>
          </p:cNvGraphicFramePr>
          <p:nvPr/>
        </p:nvGraphicFramePr>
        <p:xfrm>
          <a:off x="692150" y="2028825"/>
          <a:ext cx="7515225" cy="4371975"/>
        </p:xfrm>
        <a:graphic>
          <a:graphicData uri="http://schemas.openxmlformats.org/presentationml/2006/ole">
            <mc:AlternateContent xmlns:mc="http://schemas.openxmlformats.org/markup-compatibility/2006">
              <mc:Choice xmlns:v="urn:schemas-microsoft-com:vml" Requires="v">
                <p:oleObj spid="_x0000_s163847" name="Chart" r:id="rId3" imgW="4276725" imgH="2486025" progId="Excel.Chart.8">
                  <p:embed/>
                </p:oleObj>
              </mc:Choice>
              <mc:Fallback>
                <p:oleObj name="Chart" r:id="rId3" imgW="4276725" imgH="2486025" progId="Excel.Chart.8">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50" y="2028825"/>
                        <a:ext cx="7515225"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71" name="Rectangle 7"/>
          <p:cNvSpPr>
            <a:spLocks noChangeArrowheads="1"/>
          </p:cNvSpPr>
          <p:nvPr/>
        </p:nvSpPr>
        <p:spPr bwMode="auto">
          <a:xfrm>
            <a:off x="0" y="0"/>
            <a:ext cx="9144000" cy="6858000"/>
          </a:xfrm>
          <a:prstGeom prst="rect">
            <a:avLst/>
          </a:prstGeom>
          <a:solidFill>
            <a:schemeClr val="tx2"/>
          </a:solidFill>
          <a:ln w="9525">
            <a:solidFill>
              <a:schemeClr val="tx1"/>
            </a:solidFill>
            <a:miter lim="800000"/>
            <a:headEnd/>
            <a:tailEnd/>
          </a:ln>
          <a:effectLst/>
        </p:spPr>
        <p:txBody>
          <a:bodyPr wrap="none" anchor="ctr"/>
          <a:lstStyle/>
          <a:p>
            <a:endParaRPr lang="en-US"/>
          </a:p>
        </p:txBody>
      </p:sp>
      <p:sp>
        <p:nvSpPr>
          <p:cNvPr id="113669" name="Rectangle 5"/>
          <p:cNvSpPr>
            <a:spLocks noGrp="1" noRot="1" noChangeArrowheads="1"/>
          </p:cNvSpPr>
          <p:nvPr>
            <p:ph type="title"/>
          </p:nvPr>
        </p:nvSpPr>
        <p:spPr>
          <a:ln/>
        </p:spPr>
        <p:txBody>
          <a:bodyPr/>
          <a:lstStyle/>
          <a:p>
            <a:r>
              <a:rPr lang="en-US" sz="3200">
                <a:solidFill>
                  <a:srgbClr val="990000"/>
                </a:solidFill>
                <a:effectLst/>
              </a:rPr>
              <a:t>Slight Change of MNQF will create a vocational pathway</a:t>
            </a:r>
          </a:p>
        </p:txBody>
      </p:sp>
      <p:pic>
        <p:nvPicPr>
          <p:cNvPr id="113668" name="Picture 4" descr="sector2"/>
          <p:cNvPicPr>
            <a:picLocks noGrp="1" noChangeAspect="1" noChangeArrowheads="1"/>
          </p:cNvPicPr>
          <p:nvPr>
            <p:ph idx="1"/>
          </p:nvPr>
        </p:nvPicPr>
        <p:blipFill>
          <a:blip r:embed="rId2"/>
          <a:srcRect/>
          <a:stretch>
            <a:fillRect/>
          </a:stretch>
        </p:blipFill>
        <p:spPr>
          <a:xfrm>
            <a:off x="533400" y="1676400"/>
            <a:ext cx="7848600" cy="4767263"/>
          </a:xfrm>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3"/>
          <p:cNvSpPr>
            <a:spLocks noGrp="1" noChangeArrowheads="1"/>
          </p:cNvSpPr>
          <p:nvPr>
            <p:ph type="body" idx="1"/>
          </p:nvPr>
        </p:nvSpPr>
        <p:spPr/>
        <p:txBody>
          <a:bodyPr/>
          <a:lstStyle/>
          <a:p>
            <a:pPr>
              <a:lnSpc>
                <a:spcPct val="80000"/>
              </a:lnSpc>
            </a:pPr>
            <a:r>
              <a:rPr lang="en-US" sz="2800"/>
              <a:t>All qualifications below Advanced Diploma can be designated as vocational.  However, as both D and AD are both offered in higher education, the vocational qualifications may have to be prefaced with “vocational.”</a:t>
            </a:r>
          </a:p>
          <a:p>
            <a:pPr>
              <a:lnSpc>
                <a:spcPct val="80000"/>
              </a:lnSpc>
            </a:pPr>
            <a:r>
              <a:rPr lang="en-US" sz="2800"/>
              <a:t>Neither in UK, nor in OZ or NZ, pilot license, etc. can be considered as a high level qualification without necessary evidence of higher levels of competence. </a:t>
            </a:r>
          </a:p>
          <a:p>
            <a:pPr>
              <a:lnSpc>
                <a:spcPct val="80000"/>
              </a:lnSpc>
            </a:pPr>
            <a:r>
              <a:rPr lang="en-US" sz="2800"/>
              <a:t>The route to Professional Levels in a vocational qualification would still require a higher education degree or a Statement of Attainment after RPL.</a:t>
            </a:r>
          </a:p>
        </p:txBody>
      </p:sp>
      <p:sp>
        <p:nvSpPr>
          <p:cNvPr id="112644" name="Rectangle 4"/>
          <p:cNvSpPr>
            <a:spLocks noGrp="1" noChangeArrowheads="1"/>
          </p:cNvSpPr>
          <p:nvPr>
            <p:ph type="title"/>
          </p:nvPr>
        </p:nvSpPr>
        <p:spPr>
          <a:noFill/>
          <a:ln/>
        </p:spPr>
        <p:txBody>
          <a:bodyPr anchorCtr="1"/>
          <a:lstStyle/>
          <a:p>
            <a:r>
              <a:rPr lang="en-US" sz="4000"/>
              <a:t>Implications for Maldives and MNQF - 2</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rrowheads="1"/>
          </p:cNvSpPr>
          <p:nvPr>
            <p:ph type="title"/>
          </p:nvPr>
        </p:nvSpPr>
        <p:spPr/>
        <p:txBody>
          <a:bodyPr/>
          <a:lstStyle/>
          <a:p>
            <a:r>
              <a:rPr lang="en-US" sz="3600"/>
              <a:t>Implications for Maldives and MNQF - 3</a:t>
            </a:r>
          </a:p>
        </p:txBody>
      </p:sp>
      <p:sp>
        <p:nvSpPr>
          <p:cNvPr id="108547" name="Rectangle 3"/>
          <p:cNvSpPr>
            <a:spLocks noGrp="1" noChangeArrowheads="1"/>
          </p:cNvSpPr>
          <p:nvPr>
            <p:ph type="body" idx="1"/>
          </p:nvPr>
        </p:nvSpPr>
        <p:spPr/>
        <p:txBody>
          <a:bodyPr/>
          <a:lstStyle/>
          <a:p>
            <a:pPr marL="609600" indent="-609600">
              <a:lnSpc>
                <a:spcPct val="80000"/>
              </a:lnSpc>
              <a:buFont typeface="Wingdings" pitchFamily="2" charset="2"/>
              <a:buAutoNum type="arabicPeriod"/>
            </a:pPr>
            <a:r>
              <a:rPr lang="en-US" sz="2000"/>
              <a:t>The organization of MAB need to be changed.</a:t>
            </a:r>
          </a:p>
          <a:p>
            <a:pPr marL="609600" indent="-609600">
              <a:lnSpc>
                <a:spcPct val="80000"/>
              </a:lnSpc>
              <a:buFont typeface="Wingdings" pitchFamily="2" charset="2"/>
              <a:buAutoNum type="arabicPeriod"/>
            </a:pPr>
            <a:r>
              <a:rPr lang="en-US" sz="2000"/>
              <a:t>Both in UK and NZ, school curriculum and other qualifications are handled by the same body: </a:t>
            </a:r>
          </a:p>
          <a:p>
            <a:pPr marL="990600" lvl="1" indent="-533400">
              <a:lnSpc>
                <a:spcPct val="80000"/>
              </a:lnSpc>
            </a:pPr>
            <a:r>
              <a:rPr lang="en-US" sz="1800"/>
              <a:t>UK — Curriculum and Qualifications Authority</a:t>
            </a:r>
          </a:p>
          <a:p>
            <a:pPr marL="990600" lvl="1" indent="-533400">
              <a:lnSpc>
                <a:spcPct val="80000"/>
              </a:lnSpc>
            </a:pPr>
            <a:r>
              <a:rPr lang="en-US" sz="1800"/>
              <a:t>NZ — New Zealand Qualifications Authority</a:t>
            </a:r>
          </a:p>
          <a:p>
            <a:pPr marL="990600" lvl="1" indent="-533400">
              <a:lnSpc>
                <a:spcPct val="80000"/>
              </a:lnSpc>
              <a:buFont typeface="Wingdings" pitchFamily="2" charset="2"/>
              <a:buNone/>
            </a:pPr>
            <a:r>
              <a:rPr lang="en-US" sz="1800"/>
              <a:t>	If in these comparatively large countries, both national school curriculum and industry curriculum are managed by the same organ, then this should be possible in Maldives.</a:t>
            </a:r>
          </a:p>
          <a:p>
            <a:pPr marL="609600" indent="-609600">
              <a:lnSpc>
                <a:spcPct val="80000"/>
              </a:lnSpc>
              <a:buFont typeface="Wingdings" pitchFamily="2" charset="2"/>
              <a:buAutoNum type="arabicPeriod"/>
            </a:pPr>
            <a:r>
              <a:rPr lang="en-US" sz="2000"/>
              <a:t>There is a need for a National Training Authority which should coordinate training providers and national needs. </a:t>
            </a:r>
            <a:r>
              <a:rPr lang="en-US" sz="2000" i="1"/>
              <a:t>(This recommendation has already been actioned; DHET was set up in November 2004).</a:t>
            </a:r>
          </a:p>
          <a:p>
            <a:pPr marL="609600" indent="-609600">
              <a:lnSpc>
                <a:spcPct val="80000"/>
              </a:lnSpc>
              <a:buFont typeface="Wingdings" pitchFamily="2" charset="2"/>
              <a:buAutoNum type="arabicPeriod"/>
            </a:pPr>
            <a:r>
              <a:rPr lang="en-US" sz="2000"/>
              <a:t>Lower level vocational qualifications need to be developed and offered in secondary schools as an alternative to the academic stream:  current practice in UK, OZ and NZ.</a:t>
            </a:r>
          </a:p>
          <a:p>
            <a:pPr marL="609600" indent="-609600">
              <a:lnSpc>
                <a:spcPct val="80000"/>
              </a:lnSpc>
              <a:buFont typeface="Wingdings" pitchFamily="2" charset="2"/>
              <a:buAutoNum type="arabicPeriod"/>
            </a:pPr>
            <a:r>
              <a:rPr lang="en-US" sz="2000"/>
              <a:t>MNQF must emphasize levels as in UK, OZ &amp; NZ. Not degree equivalents.</a:t>
            </a:r>
          </a:p>
          <a:p>
            <a:pPr marL="609600" indent="-609600">
              <a:lnSpc>
                <a:spcPct val="80000"/>
              </a:lnSpc>
              <a:buFont typeface="Wingdings" pitchFamily="2" charset="2"/>
              <a:buNone/>
            </a:pPr>
            <a:endParaRPr lang="en-US" sz="20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FFFFFF">
                <a:gamma/>
                <a:shade val="46275"/>
                <a:invGamma/>
              </a:srgbClr>
            </a:gs>
          </a:gsLst>
          <a:lin ang="5400000" scaled="1"/>
        </a:gradFill>
        <a:effectLst/>
      </p:bgPr>
    </p:bg>
    <p:spTree>
      <p:nvGrpSpPr>
        <p:cNvPr id="1" name=""/>
        <p:cNvGrpSpPr/>
        <p:nvPr/>
      </p:nvGrpSpPr>
      <p:grpSpPr>
        <a:xfrm>
          <a:off x="0" y="0"/>
          <a:ext cx="0" cy="0"/>
          <a:chOff x="0" y="0"/>
          <a:chExt cx="0" cy="0"/>
        </a:xfrm>
      </p:grpSpPr>
      <p:sp>
        <p:nvSpPr>
          <p:cNvPr id="115721" name="Rectangle 9"/>
          <p:cNvSpPr>
            <a:spLocks noGrp="1" noChangeArrowheads="1"/>
          </p:cNvSpPr>
          <p:nvPr>
            <p:ph type="ctrTitle"/>
          </p:nvPr>
        </p:nvSpPr>
        <p:spPr>
          <a:xfrm>
            <a:off x="533400" y="1066800"/>
            <a:ext cx="7772400" cy="1920875"/>
          </a:xfrm>
        </p:spPr>
        <p:txBody>
          <a:bodyPr/>
          <a:lstStyle/>
          <a:p>
            <a:r>
              <a:rPr lang="en-US">
                <a:effectLst>
                  <a:outerShdw blurRad="38100" dist="38100" dir="2700000" algn="tl">
                    <a:srgbClr val="C0C0C0"/>
                  </a:outerShdw>
                </a:effectLst>
              </a:rPr>
              <a:t>END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rrowheads="1"/>
          </p:cNvSpPr>
          <p:nvPr>
            <p:ph type="title"/>
          </p:nvPr>
        </p:nvSpPr>
        <p:spPr/>
        <p:txBody>
          <a:bodyPr/>
          <a:lstStyle/>
          <a:p>
            <a:r>
              <a:rPr lang="en-US" sz="2800" dirty="0"/>
              <a:t>Implications of Bologna processes and the revision of the European frameworks for the Maldives</a:t>
            </a:r>
          </a:p>
        </p:txBody>
      </p:sp>
      <p:sp>
        <p:nvSpPr>
          <p:cNvPr id="167939" name="Rectangle 3"/>
          <p:cNvSpPr>
            <a:spLocks noGrp="1" noChangeArrowheads="1"/>
          </p:cNvSpPr>
          <p:nvPr>
            <p:ph type="body" idx="1"/>
          </p:nvPr>
        </p:nvSpPr>
        <p:spPr>
          <a:xfrm>
            <a:off x="762000" y="1828800"/>
            <a:ext cx="7620000" cy="4191000"/>
          </a:xfrm>
        </p:spPr>
        <p:txBody>
          <a:bodyPr/>
          <a:lstStyle/>
          <a:p>
            <a:r>
              <a:rPr lang="en-US" sz="2400" dirty="0"/>
              <a:t>The current MNQF will not do.</a:t>
            </a:r>
          </a:p>
          <a:p>
            <a:r>
              <a:rPr lang="en-US" sz="2400" dirty="0"/>
              <a:t>The European initiatives is likely to have domino effects on other national frameworks.</a:t>
            </a:r>
          </a:p>
          <a:p>
            <a:r>
              <a:rPr lang="en-US" sz="2400" dirty="0"/>
              <a:t>There is likely to be closer resemblance among the national frameworks.</a:t>
            </a:r>
          </a:p>
          <a:p>
            <a:r>
              <a:rPr lang="en-US" sz="2400" dirty="0"/>
              <a:t>For historical and contextual reasons, England's Qualification is likely to predominate in the South Asian scene.</a:t>
            </a:r>
          </a:p>
          <a:p>
            <a:r>
              <a:rPr lang="en-US" sz="2400" dirty="0"/>
              <a:t>Maldives should redesign its MNQF to align itself closer with England's framework.</a:t>
            </a:r>
          </a:p>
          <a:p>
            <a:pPr>
              <a:buFont typeface="Wingdings" pitchFamily="2" charset="2"/>
              <a:buNone/>
            </a:pP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8" name="Rectangle 4"/>
          <p:cNvSpPr>
            <a:spLocks noChangeArrowheads="1"/>
          </p:cNvSpPr>
          <p:nvPr/>
        </p:nvSpPr>
        <p:spPr bwMode="auto">
          <a:xfrm>
            <a:off x="533400" y="381000"/>
            <a:ext cx="8229600" cy="1143000"/>
          </a:xfrm>
          <a:prstGeom prst="rect">
            <a:avLst/>
          </a:prstGeom>
          <a:noFill/>
          <a:ln w="9525">
            <a:noFill/>
            <a:miter lim="800000"/>
            <a:headEnd/>
            <a:tailEnd/>
          </a:ln>
          <a:effectLst/>
        </p:spPr>
        <p:txBody>
          <a:bodyPr anchor="ctr"/>
          <a:lstStyle/>
          <a:p>
            <a:pPr algn="ctr"/>
            <a:r>
              <a:rPr lang="en-GB" sz="2400">
                <a:solidFill>
                  <a:srgbClr val="FFFFCC"/>
                </a:solidFill>
                <a:effectLst>
                  <a:outerShdw blurRad="38100" dist="38100" dir="2700000" algn="tl">
                    <a:srgbClr val="000000"/>
                  </a:outerShdw>
                </a:effectLst>
                <a:latin typeface="Humanst521 BT" pitchFamily="34" charset="0"/>
              </a:rPr>
              <a:t>What happened to 13622 student in Grade 7 in 1999</a:t>
            </a:r>
            <a:endParaRPr lang="en-US" sz="2400">
              <a:solidFill>
                <a:srgbClr val="FFFFCC"/>
              </a:solidFill>
              <a:effectLst>
                <a:outerShdw blurRad="38100" dist="38100" dir="2700000" algn="tl">
                  <a:srgbClr val="000000"/>
                </a:outerShdw>
              </a:effectLst>
              <a:latin typeface="Humanst521 BT" pitchFamily="34" charset="0"/>
            </a:endParaRPr>
          </a:p>
        </p:txBody>
      </p:sp>
      <p:graphicFrame>
        <p:nvGraphicFramePr>
          <p:cNvPr id="164869" name="Object 5"/>
          <p:cNvGraphicFramePr>
            <a:graphicFrameLocks noChangeAspect="1"/>
          </p:cNvGraphicFramePr>
          <p:nvPr/>
        </p:nvGraphicFramePr>
        <p:xfrm>
          <a:off x="533400" y="1752600"/>
          <a:ext cx="8315325" cy="4518025"/>
        </p:xfrm>
        <a:graphic>
          <a:graphicData uri="http://schemas.openxmlformats.org/presentationml/2006/ole">
            <mc:AlternateContent xmlns:mc="http://schemas.openxmlformats.org/markup-compatibility/2006">
              <mc:Choice xmlns:v="urn:schemas-microsoft-com:vml" Requires="v">
                <p:oleObj spid="_x0000_s164871" name="Chart" r:id="rId3" imgW="8343990" imgH="4533979" progId="MSGraph.Chart.8">
                  <p:embed followColorScheme="full"/>
                </p:oleObj>
              </mc:Choice>
              <mc:Fallback>
                <p:oleObj name="Chart" r:id="rId3" imgW="8343990" imgH="4533979" progId="MSGraph.Chart.8">
                  <p:embed followColorScheme="full"/>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752600"/>
                        <a:ext cx="8315325" cy="45180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168116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053" name="Object 5"/>
          <p:cNvGraphicFramePr>
            <a:graphicFrameLocks noChangeAspect="1"/>
          </p:cNvGraphicFramePr>
          <p:nvPr/>
        </p:nvGraphicFramePr>
        <p:xfrm>
          <a:off x="311150" y="603250"/>
          <a:ext cx="8604250" cy="5818188"/>
        </p:xfrm>
        <a:graphic>
          <a:graphicData uri="http://schemas.openxmlformats.org/presentationml/2006/ole">
            <mc:AlternateContent xmlns:mc="http://schemas.openxmlformats.org/markup-compatibility/2006">
              <mc:Choice xmlns:v="urn:schemas-microsoft-com:vml" Requires="v">
                <p:oleObj spid="_x0000_s2055" name="Chart" r:id="rId3" imgW="5476875" imgH="3705225" progId="Excel.Chart.8">
                  <p:embed/>
                </p:oleObj>
              </mc:Choice>
              <mc:Fallback>
                <p:oleObj name="Chart" r:id="rId3" imgW="5476875" imgH="3705225" progId="Excel.Chart.8">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50" y="603250"/>
                        <a:ext cx="8604250" cy="5818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Rot="1" noChangeArrowheads="1"/>
          </p:cNvSpPr>
          <p:nvPr>
            <p:ph type="title"/>
          </p:nvPr>
        </p:nvSpPr>
        <p:spPr/>
        <p:txBody>
          <a:bodyPr/>
          <a:lstStyle/>
          <a:p>
            <a:r>
              <a:rPr lang="en-US" sz="3200"/>
              <a:t>Trends of Mathematics and English Achievement  in the past four year Exams.</a:t>
            </a:r>
          </a:p>
        </p:txBody>
      </p:sp>
      <p:graphicFrame>
        <p:nvGraphicFramePr>
          <p:cNvPr id="142340" name="Object 4"/>
          <p:cNvGraphicFramePr>
            <a:graphicFrameLocks noGrp="1" noChangeAspect="1"/>
          </p:cNvGraphicFramePr>
          <p:nvPr>
            <p:ph idx="1"/>
          </p:nvPr>
        </p:nvGraphicFramePr>
        <p:xfrm>
          <a:off x="463550" y="1600200"/>
          <a:ext cx="8215313" cy="5257800"/>
        </p:xfrm>
        <a:graphic>
          <a:graphicData uri="http://schemas.openxmlformats.org/presentationml/2006/ole">
            <mc:AlternateContent xmlns:mc="http://schemas.openxmlformats.org/markup-compatibility/2006">
              <mc:Choice xmlns:v="urn:schemas-microsoft-com:vml" Requires="v">
                <p:oleObj spid="_x0000_s142342" name="Chart" r:id="rId3" imgW="8229600" imgH="4533979" progId="MSGraph.Chart.8">
                  <p:embed followColorScheme="full"/>
                </p:oleObj>
              </mc:Choice>
              <mc:Fallback>
                <p:oleObj name="Chart" r:id="rId3" imgW="8229600" imgH="4533979" progId="MSGraph.Chart.8">
                  <p:embed followColorScheme="full"/>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550" y="1600200"/>
                        <a:ext cx="8215313" cy="525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8" name="Object 4"/>
          <p:cNvGraphicFramePr>
            <a:graphicFrameLocks noGrp="1" noChangeAspect="1"/>
          </p:cNvGraphicFramePr>
          <p:nvPr>
            <p:ph idx="1"/>
          </p:nvPr>
        </p:nvGraphicFramePr>
        <p:xfrm>
          <a:off x="381000" y="990600"/>
          <a:ext cx="8153400" cy="5164138"/>
        </p:xfrm>
        <a:graphic>
          <a:graphicData uri="http://schemas.openxmlformats.org/presentationml/2006/ole">
            <mc:AlternateContent xmlns:mc="http://schemas.openxmlformats.org/markup-compatibility/2006">
              <mc:Choice xmlns:v="urn:schemas-microsoft-com:vml" Requires="v">
                <p:oleObj spid="_x0000_s31750" name="Chart" r:id="rId3" imgW="3609908" imgH="2362177" progId="Excel.Chart.8">
                  <p:embed/>
                </p:oleObj>
              </mc:Choice>
              <mc:Fallback>
                <p:oleObj name="Chart" r:id="rId3" imgW="3609908" imgH="2362177" progId="Excel.Chart.8">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990600"/>
                        <a:ext cx="8153400" cy="516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r>
              <a:rPr lang="en-US" sz="4000"/>
              <a:t>Expatriates Employed by “stream”</a:t>
            </a:r>
          </a:p>
        </p:txBody>
      </p:sp>
      <p:sp>
        <p:nvSpPr>
          <p:cNvPr id="36867" name="Rectangle 3"/>
          <p:cNvSpPr>
            <a:spLocks noGrp="1" noChangeArrowheads="1"/>
          </p:cNvSpPr>
          <p:nvPr>
            <p:ph type="body" idx="1"/>
          </p:nvPr>
        </p:nvSpPr>
        <p:spPr>
          <a:xfrm>
            <a:off x="685800" y="2057400"/>
            <a:ext cx="7996238" cy="4572000"/>
          </a:xfrm>
        </p:spPr>
        <p:txBody>
          <a:bodyPr/>
          <a:lstStyle/>
          <a:p>
            <a:pPr>
              <a:lnSpc>
                <a:spcPct val="80000"/>
              </a:lnSpc>
              <a:buFont typeface="Wingdings" pitchFamily="2" charset="2"/>
              <a:buNone/>
            </a:pPr>
            <a:r>
              <a:rPr lang="en-US" sz="2000"/>
              <a:t>Total expatriates: 32,000 (11% of population)</a:t>
            </a:r>
          </a:p>
          <a:p>
            <a:pPr>
              <a:lnSpc>
                <a:spcPct val="80000"/>
              </a:lnSpc>
              <a:buFont typeface="Wingdings" pitchFamily="2" charset="2"/>
              <a:buNone/>
            </a:pPr>
            <a:endParaRPr lang="en-US" sz="2000"/>
          </a:p>
          <a:p>
            <a:pPr>
              <a:lnSpc>
                <a:spcPct val="80000"/>
              </a:lnSpc>
              <a:buFont typeface="Wingdings" pitchFamily="2" charset="2"/>
              <a:buNone/>
            </a:pPr>
            <a:r>
              <a:rPr lang="en-US" sz="2000"/>
              <a:t>Unskilled (labour)   			42%</a:t>
            </a:r>
          </a:p>
          <a:p>
            <a:pPr>
              <a:lnSpc>
                <a:spcPct val="80000"/>
              </a:lnSpc>
              <a:buFont typeface="Wingdings" pitchFamily="2" charset="2"/>
              <a:buNone/>
            </a:pPr>
            <a:endParaRPr lang="en-US" sz="2000"/>
          </a:p>
          <a:p>
            <a:pPr>
              <a:lnSpc>
                <a:spcPct val="80000"/>
              </a:lnSpc>
              <a:buFont typeface="Wingdings" pitchFamily="2" charset="2"/>
              <a:buNone/>
            </a:pPr>
            <a:r>
              <a:rPr lang="en-US" sz="2000">
                <a:solidFill>
                  <a:schemeClr val="tx2"/>
                </a:solidFill>
              </a:rPr>
              <a:t>Arts/Commerce Background:</a:t>
            </a:r>
          </a:p>
          <a:p>
            <a:pPr>
              <a:lnSpc>
                <a:spcPct val="80000"/>
              </a:lnSpc>
              <a:buFont typeface="Wingdings" pitchFamily="2" charset="2"/>
              <a:buNone/>
            </a:pPr>
            <a:r>
              <a:rPr lang="en-US" sz="2000"/>
              <a:t>Accountants, bookeepers, cashiers</a:t>
            </a:r>
          </a:p>
          <a:p>
            <a:pPr>
              <a:lnSpc>
                <a:spcPct val="80000"/>
              </a:lnSpc>
              <a:buFont typeface="Wingdings" pitchFamily="2" charset="2"/>
              <a:buNone/>
            </a:pPr>
            <a:r>
              <a:rPr lang="en-US" sz="2000"/>
              <a:t>Admin. secretaries, teachers			0.05%</a:t>
            </a:r>
          </a:p>
          <a:p>
            <a:pPr>
              <a:lnSpc>
                <a:spcPct val="80000"/>
              </a:lnSpc>
              <a:buFont typeface="Wingdings" pitchFamily="2" charset="2"/>
              <a:buNone/>
            </a:pPr>
            <a:endParaRPr lang="en-US" sz="2000"/>
          </a:p>
          <a:p>
            <a:pPr>
              <a:lnSpc>
                <a:spcPct val="80000"/>
              </a:lnSpc>
              <a:buFont typeface="Wingdings" pitchFamily="2" charset="2"/>
              <a:buNone/>
            </a:pPr>
            <a:r>
              <a:rPr lang="en-US" sz="2000">
                <a:solidFill>
                  <a:schemeClr val="tx2"/>
                </a:solidFill>
              </a:rPr>
              <a:t>Science Background: </a:t>
            </a:r>
          </a:p>
          <a:p>
            <a:pPr>
              <a:lnSpc>
                <a:spcPct val="80000"/>
              </a:lnSpc>
              <a:buFont typeface="Wingdings" pitchFamily="2" charset="2"/>
              <a:buNone/>
            </a:pPr>
            <a:r>
              <a:rPr lang="en-US" sz="2000"/>
              <a:t>health, transport professionals,</a:t>
            </a:r>
          </a:p>
          <a:p>
            <a:pPr>
              <a:lnSpc>
                <a:spcPct val="80000"/>
              </a:lnSpc>
              <a:buFont typeface="Wingdings" pitchFamily="2" charset="2"/>
              <a:buNone/>
            </a:pPr>
            <a:r>
              <a:rPr lang="en-US" sz="2000"/>
              <a:t>Teachers, etc.				58%</a:t>
            </a:r>
          </a:p>
          <a:p>
            <a:pPr>
              <a:lnSpc>
                <a:spcPct val="80000"/>
              </a:lnSpc>
              <a:buFont typeface="Wingdings" pitchFamily="2" charset="2"/>
              <a:buNone/>
            </a:pPr>
            <a:r>
              <a:rPr lang="en-US" sz="2000"/>
              <a:t>						95% (if unskilled not </a:t>
            </a:r>
          </a:p>
          <a:p>
            <a:pPr>
              <a:lnSpc>
                <a:spcPct val="80000"/>
              </a:lnSpc>
              <a:buFont typeface="Wingdings" pitchFamily="2" charset="2"/>
              <a:buNone/>
            </a:pPr>
            <a:r>
              <a:rPr lang="en-US" sz="2000"/>
              <a:t>						accounted)</a:t>
            </a:r>
          </a:p>
          <a:p>
            <a:pPr>
              <a:lnSpc>
                <a:spcPct val="80000"/>
              </a:lnSpc>
              <a:buFont typeface="Wingdings" pitchFamily="2" charset="2"/>
              <a:buNone/>
            </a:pPr>
            <a:r>
              <a:rPr lang="en-US" sz="2000">
                <a:solidFill>
                  <a:srgbClr val="FFFF00"/>
                </a:solidFill>
              </a:rPr>
              <a:t>	Of the 119 courses MCHE runs, a background in commerce is preferable only in about three courses.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rrowheads="1"/>
          </p:cNvSpPr>
          <p:nvPr>
            <p:ph type="title"/>
          </p:nvPr>
        </p:nvSpPr>
        <p:spPr/>
        <p:txBody>
          <a:bodyPr/>
          <a:lstStyle/>
          <a:p>
            <a:r>
              <a:rPr lang="en-US"/>
              <a:t>Part 2</a:t>
            </a:r>
          </a:p>
        </p:txBody>
      </p:sp>
      <p:sp>
        <p:nvSpPr>
          <p:cNvPr id="156675" name="Rectangle 3"/>
          <p:cNvSpPr>
            <a:spLocks noGrp="1" noChangeArrowheads="1"/>
          </p:cNvSpPr>
          <p:nvPr>
            <p:ph type="body" idx="1"/>
          </p:nvPr>
        </p:nvSpPr>
        <p:spPr>
          <a:xfrm>
            <a:off x="381000" y="2362200"/>
            <a:ext cx="8229600" cy="3200400"/>
          </a:xfrm>
        </p:spPr>
        <p:txBody>
          <a:bodyPr/>
          <a:lstStyle/>
          <a:p>
            <a:pPr algn="ctr">
              <a:buFont typeface="Wingdings" pitchFamily="2" charset="2"/>
              <a:buNone/>
            </a:pPr>
            <a:r>
              <a:rPr lang="en-US" sz="5400">
                <a:solidFill>
                  <a:schemeClr val="tx2"/>
                </a:solidFill>
              </a:rPr>
              <a:t>Learning from Experience.</a:t>
            </a:r>
          </a:p>
          <a:p>
            <a:pPr algn="ctr">
              <a:buFont typeface="Wingdings" pitchFamily="2" charset="2"/>
              <a:buNone/>
            </a:pPr>
            <a:r>
              <a:rPr lang="en-US" sz="5400" i="1">
                <a:solidFill>
                  <a:schemeClr val="tx2"/>
                </a:solidFill>
              </a:rPr>
              <a:t>UK, OZ, NZ Frameworks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Stream">
  <a:themeElements>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1_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1_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1_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1_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1_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1_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1_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1_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2086</TotalTime>
  <Words>997</Words>
  <Application>Microsoft Office PowerPoint</Application>
  <PresentationFormat>On-screen Show (4:3)</PresentationFormat>
  <Paragraphs>204</Paragraphs>
  <Slides>34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34</vt:i4>
      </vt:variant>
    </vt:vector>
  </HeadingPairs>
  <TitlesOfParts>
    <vt:vector size="37" baseType="lpstr">
      <vt:lpstr>1_Stream</vt:lpstr>
      <vt:lpstr>Chart</vt:lpstr>
      <vt:lpstr>Worksheet</vt:lpstr>
      <vt:lpstr>Enhancing Maldives National Qualifications Framework</vt:lpstr>
      <vt:lpstr>VOCATIONAL QUALIFICATIONS</vt:lpstr>
      <vt:lpstr>PowerPoint Presentation</vt:lpstr>
      <vt:lpstr>PowerPoint Presentation</vt:lpstr>
      <vt:lpstr>PowerPoint Presentation</vt:lpstr>
      <vt:lpstr>Trends of Mathematics and English Achievement  in the past four year Exams.</vt:lpstr>
      <vt:lpstr>PowerPoint Presentation</vt:lpstr>
      <vt:lpstr>Expatriates Employed by “stream”</vt:lpstr>
      <vt:lpstr>Part 2</vt:lpstr>
      <vt:lpstr>Vocational Qualifications— An historical perspective.</vt:lpstr>
      <vt:lpstr>Result of review of vocational qualifications in 1985</vt:lpstr>
      <vt:lpstr>Key points of action of NVQ</vt:lpstr>
      <vt:lpstr>Vocational Qualifications framework: Occupational categories</vt:lpstr>
      <vt:lpstr>Qualification Levels</vt:lpstr>
      <vt:lpstr>Other descriptions of levels</vt:lpstr>
      <vt:lpstr>Qualifications framework</vt:lpstr>
      <vt:lpstr>Relationship between general and vocational qualifications</vt:lpstr>
      <vt:lpstr>UK Take-up Experience</vt:lpstr>
      <vt:lpstr>Trinidad and Tobago NVQF</vt:lpstr>
      <vt:lpstr>PowerPoint Presentation</vt:lpstr>
      <vt:lpstr>PowerPoint Presentation</vt:lpstr>
      <vt:lpstr>PowerPoint Presentation</vt:lpstr>
      <vt:lpstr>NZ Qualifications Framework</vt:lpstr>
      <vt:lpstr>New Zealand framework is essentially the same as AQF  (no need to read)</vt:lpstr>
      <vt:lpstr>Classroom based vocational qualifications – GNVQs</vt:lpstr>
      <vt:lpstr>How do you decide what to teach in vocational education?</vt:lpstr>
      <vt:lpstr>Example “unit”  Horticulture qualification:  setting up a hydroponic growing facility.</vt:lpstr>
      <vt:lpstr>Part 3</vt:lpstr>
      <vt:lpstr>Implications for Maldives and MNQF - 1</vt:lpstr>
      <vt:lpstr>Slight Change of MNQF will create a vocational pathway</vt:lpstr>
      <vt:lpstr>Implications for Maldives and MNQF - 2</vt:lpstr>
      <vt:lpstr>Implications for Maldives and MNQF - 3</vt:lpstr>
      <vt:lpstr>END</vt:lpstr>
      <vt:lpstr>Implications of Bologna processes and the revision of the European frameworks for the Maldives</vt:lpstr>
    </vt:vector>
  </TitlesOfParts>
  <Company>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dc:creator>
  <cp:lastModifiedBy>user</cp:lastModifiedBy>
  <cp:revision>51</cp:revision>
  <dcterms:created xsi:type="dcterms:W3CDTF">2003-05-31T08:06:14Z</dcterms:created>
  <dcterms:modified xsi:type="dcterms:W3CDTF">2016-02-18T13:50:10Z</dcterms:modified>
</cp:coreProperties>
</file>